
<file path=[Content_Types].xml><?xml version="1.0" encoding="utf-8"?>
<Types xmlns="http://schemas.openxmlformats.org/package/2006/content-types">
  <Default Extension="xml" ContentType="application/vnd.openxmlformats-package.core-properties+xml"/>
  <Default Extension="jpeg" ContentType="image/jpeg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Default Extension="fntdata" ContentType="application/x-fontdata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6331dcffacc409c" /><Relationship Type="http://schemas.openxmlformats.org/officeDocument/2006/relationships/extended-properties" Target="/docProps/app.xml" Id="R7b85620119f24973" /><Relationship Type="http://schemas.openxmlformats.org/officeDocument/2006/relationships/officeDocument" Target="/ppt/presentation.xml" Id="Rb98cd32ff05d434d" /></Relationships>
</file>

<file path=ppt/presentation.xml><?xml version="1.0" encoding="utf-8"?>
<p:presentation xmlns:p="http://schemas.openxmlformats.org/presentationml/2006/main" embedTrueTypeFonts="1" saveSubsetFonts="0">
  <p:sldMasterIdLst>
    <p:sldMasterId xmlns:r="http://schemas.openxmlformats.org/officeDocument/2006/relationships" id="2147483648" r:id="Rc88e9ab267054152"/>
  </p:sldMasterIdLst>
  <p:notesMasterIdLst>
    <p:notesMasterId xmlns:r="http://schemas.openxmlformats.org/officeDocument/2006/relationships" r:id="Rea243f129cd14528"/>
  </p:notesMasterIdLst>
  <p:sldIdLst>
    <p:sldId xmlns:r="http://schemas.openxmlformats.org/officeDocument/2006/relationships" id="256" r:id="R75546b1f9cb74bb2"/>
    <p:sldId xmlns:r="http://schemas.openxmlformats.org/officeDocument/2006/relationships" id="257" r:id="Ra19f56b4edef4009"/>
    <p:sldId xmlns:r="http://schemas.openxmlformats.org/officeDocument/2006/relationships" id="258" r:id="R4c48623327bc4f89"/>
    <p:sldId xmlns:r="http://schemas.openxmlformats.org/officeDocument/2006/relationships" id="259" r:id="R7a945c467ed34fec"/>
    <p:sldId xmlns:r="http://schemas.openxmlformats.org/officeDocument/2006/relationships" id="260" r:id="R8e5c4a3c812642ab"/>
    <p:sldId xmlns:r="http://schemas.openxmlformats.org/officeDocument/2006/relationships" id="261" r:id="R639832e13ff94716"/>
    <p:sldId xmlns:r="http://schemas.openxmlformats.org/officeDocument/2006/relationships" id="262" r:id="R494896d37eb746c5"/>
    <p:sldId xmlns:r="http://schemas.openxmlformats.org/officeDocument/2006/relationships" id="263" r:id="Rd0dd47a6de454006"/>
  </p:sldIdLst>
  <p:sldSz cx="12192000" cy="6858000"/>
  <p:notesSz cx="6858000" cy="9144000"/>
  <p:embeddedFontLst>
    <p:embeddedFont>
      <p:font typeface="Aktiv Grotesk Ex" charset="0"/>
      <p:regular xmlns:ns0="http://schemas.openxmlformats.org/officeDocument/2006/relationships" ns0:id="rIdGVFont1"/>
      <p:bold xmlns:ns1="http://schemas.openxmlformats.org/officeDocument/2006/relationships" ns1:id="rIdGVFont2"/>
    </p:embeddedFont>
  </p:embeddedFontLst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<?xml version='1.0' encoding='UTF-8' standalone='yes'?>
<Relationships xmlns="http://schemas.openxmlformats.org/package/2006/relationships"><Relationship Type="http://schemas.openxmlformats.org/officeDocument/2006/relationships/theme" Target="/ppt/theme/theme1.xml" Id="Rbf85bce3de8b4382"/><Relationship Type="http://schemas.openxmlformats.org/officeDocument/2006/relationships/slideMaster" Target="/ppt/slideMasters/slideMaster1.xml" Id="Rc88e9ab267054152"/><Relationship Type="http://schemas.openxmlformats.org/officeDocument/2006/relationships/notesMaster" Target="/ppt/notesMasters/notesMaster1.xml" Id="Rea243f129cd14528"/><Relationship Type="http://schemas.openxmlformats.org/officeDocument/2006/relationships/presProps" Target="/ppt/presProps.xml" Id="R1de49141579d4a53"/><Relationship Type="http://schemas.openxmlformats.org/officeDocument/2006/relationships/tableStyles" Target="/ppt/tableStyles.xml" Id="Rda818c21032e4633"/><Relationship Type="http://schemas.openxmlformats.org/officeDocument/2006/relationships/slide" Target="/ppt/slides/slide1.xml" Id="R75546b1f9cb74bb2"/><Relationship Type="http://schemas.openxmlformats.org/officeDocument/2006/relationships/slide" Target="/ppt/slides/slide2.xml" Id="Ra19f56b4edef4009"/><Relationship Type="http://schemas.openxmlformats.org/officeDocument/2006/relationships/slide" Target="/ppt/slides/slide3.xml" Id="R4c48623327bc4f89"/><Relationship Type="http://schemas.openxmlformats.org/officeDocument/2006/relationships/slide" Target="/ppt/slides/slide4.xml" Id="R7a945c467ed34fec"/><Relationship Type="http://schemas.openxmlformats.org/officeDocument/2006/relationships/slide" Target="/ppt/slides/slide5.xml" Id="R8e5c4a3c812642ab"/><Relationship Type="http://schemas.openxmlformats.org/officeDocument/2006/relationships/slide" Target="/ppt/slides/slide6.xml" Id="R639832e13ff94716"/><Relationship Type="http://schemas.openxmlformats.org/officeDocument/2006/relationships/slide" Target="/ppt/slides/slide7.xml" Id="R494896d37eb746c5"/><Relationship Type="http://schemas.openxmlformats.org/officeDocument/2006/relationships/slide" Target="/ppt/slides/slide8.xml" Id="Rd0dd47a6de454006"/><Relationship Id="rIdGVFont1" Type="http://schemas.openxmlformats.org/officeDocument/2006/relationships/font" Target="fonts/GV-AktivGroteskEx-Regular.fntdata"/><Relationship Id="rIdGVFont2" Type="http://schemas.openxmlformats.org/officeDocument/2006/relationships/font" Target="fonts/GV-AktivGroteskEx-Bold.fntdata"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618d625b5214c4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GV Capital">
      <a:dk1>
        <a:srgbClr val="16232A"/>
      </a:dk1>
      <a:lt1>
        <a:srgbClr val="FFFFFF"/>
      </a:lt1>
      <a:dk2>
        <a:srgbClr val="0A6670"/>
      </a:dk2>
      <a:lt2>
        <a:srgbClr val="E4EEF0"/>
      </a:lt2>
      <a:accent1>
        <a:srgbClr val="0A6670"/>
      </a:accent1>
      <a:accent2>
        <a:srgbClr val="16232A"/>
      </a:accent2>
      <a:accent3>
        <a:srgbClr val="FF5804"/>
      </a:accent3>
      <a:accent4>
        <a:srgbClr val="E4EEF0"/>
      </a:accent4>
      <a:accent5>
        <a:srgbClr val="0A6670"/>
      </a:accent5>
      <a:accent6>
        <a:srgbClr val="16232A"/>
      </a:accent6>
      <a:hlink>
        <a:srgbClr val="0A6670"/>
      </a:hlink>
      <a:folHlink>
        <a:srgbClr val="16232A"/>
      </a:folHlink>
    </a:clrScheme>
    <a:fontScheme name="Office">
      <a:majorFont>
        <a:latin typeface="Aktiv Grotesk Ex"/>
        <a:ea typeface="Aktiv Grotesk Ex"/>
        <a:cs typeface="Aktiv Grotesk Ex"/>
      </a:majorFont>
      <a:minorFont>
        <a:latin typeface="Aktiv Grotesk Ex"/>
        <a:ea typeface="Aktiv Grotesk Ex"/>
        <a:cs typeface="Aktiv Grotesk Ex"/>
      </a:minorFont>
    </a:fontScheme>
    <a:fmtScheme name="GV Capital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f1462ba72464964" /><Relationship Type="http://schemas.openxmlformats.org/officeDocument/2006/relationships/notesMaster" Target="/ppt/notesMasters/notesMaster1.xml" Id="R1daa79776cd448f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2316879f79849a3" /><Relationship Type="http://schemas.openxmlformats.org/officeDocument/2006/relationships/notesMaster" Target="/ppt/notesMasters/notesMaster1.xml" Id="R349efa1ec9dc40d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3fae359279d4513" /><Relationship Type="http://schemas.openxmlformats.org/officeDocument/2006/relationships/notesMaster" Target="/ppt/notesMasters/notesMaster1.xml" Id="R18742818b7544ef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4e89fc88df449e5" /><Relationship Type="http://schemas.openxmlformats.org/officeDocument/2006/relationships/notesMaster" Target="/ppt/notesMasters/notesMaster1.xml" Id="R2ba1b28af751447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6a76d9541074295" /><Relationship Type="http://schemas.openxmlformats.org/officeDocument/2006/relationships/notesMaster" Target="/ppt/notesMasters/notesMaster1.xml" Id="R92fe5104ba3c496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b69f7906cf244af" /><Relationship Type="http://schemas.openxmlformats.org/officeDocument/2006/relationships/notesMaster" Target="/ppt/notesMasters/notesMaster1.xml" Id="R37a8a4ac8b2b485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ef728797663494b" /><Relationship Type="http://schemas.openxmlformats.org/officeDocument/2006/relationships/notesMaster" Target="/ppt/notesMasters/notesMaster1.xml" Id="Rad09d36c3c9b4cd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1b28313d97e46fd" /><Relationship Type="http://schemas.openxmlformats.org/officeDocument/2006/relationships/notesMaster" Target="/ppt/notesMasters/notesMaster1.xml" Id="R79d138c7d12e479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/>
            </a:r>
          </a:p>
          <a:p xmlns:a="http://schemas.openxmlformats.org/drawingml/2006/main">
            <a:r>
              <a:t>Image source: assets/gv-campus-daylight.png. Brand concept visualization, not evidence of a completed or available project.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/>
            </a:r>
          </a:p>
          <a:p xmlns:a="http://schemas.openxmlformats.org/drawingml/2006/main">
            <a:r>
              <a:t>Image source: assets/brand-editorial-v2/01-georgian-ventures-overhead.webp. Brand concept visualization, not evidence of a completed or available project.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/>
            </a:r>
          </a:p>
          <a:p xmlns:a="http://schemas.openxmlformats.org/drawingml/2006/main">
            <a:r>
              <a:t>Image source: assets/gv-facade-wide-evidence.jpeg. Brand concept visualization, not evidence of a completed or available project.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For companies that require their own production or warehouse premises. Image sources: assets/gv-facade-mockup.jpeg and assets/gv-office-corridor-glass-field-v2.png. Both are concept visualizations.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/>
            </a:r>
          </a:p>
          <a:p xmlns:a="http://schemas.openxmlformats.org/drawingml/2006/main">
            <a:r>
              <a:t>Image source: assets/brand-editorial-v2/02-opportunities.webp. Brand concept visualization, not evidence of a completed or available project.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The starting point for a meeting is your business or partnership requirement. Image source: assets/brand-editorial-v2/03-clarity.webp. Concept visualization.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GV Capital brand statement. Image source: assets/brand-editorial-v2/01-georgian-ventures.webp. Brand concept visualization.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bb5e7d455754416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3c43916e7784950" /><Relationship Type="http://schemas.openxmlformats.org/officeDocument/2006/relationships/slideLayout" Target="/ppt/slideLayouts/slideLayout1.xml" Id="Rf0024b0361bd45c9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0024b0361bd45c9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Aktiv Grotesk Ex"/>
          <a:ea typeface="Aktiv Grotesk Ex"/>
          <a:cs typeface="Aktiv Grotesk Ex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Aktiv Grotesk Ex"/>
          <a:ea typeface="Aktiv Grotesk Ex"/>
          <a:cs typeface="Aktiv Grotesk Ex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Aktiv Grotesk Ex"/>
          <a:ea typeface="Aktiv Grotesk Ex"/>
          <a:cs typeface="Aktiv Grotesk Ex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Aktiv Grotesk Ex"/>
          <a:ea typeface="Aktiv Grotesk Ex"/>
          <a:cs typeface="Aktiv Grotesk Ex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Aktiv Grotesk Ex"/>
          <a:ea typeface="Aktiv Grotesk Ex"/>
          <a:cs typeface="Aktiv Grotesk Ex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GV Capital">
      <a:dk1>
        <a:srgbClr val="16232A"/>
      </a:dk1>
      <a:lt1>
        <a:srgbClr val="FFFFFF"/>
      </a:lt1>
      <a:dk2>
        <a:srgbClr val="0A6670"/>
      </a:dk2>
      <a:lt2>
        <a:srgbClr val="E4EEF0"/>
      </a:lt2>
      <a:accent1>
        <a:srgbClr val="0A6670"/>
      </a:accent1>
      <a:accent2>
        <a:srgbClr val="16232A"/>
      </a:accent2>
      <a:accent3>
        <a:srgbClr val="FF5804"/>
      </a:accent3>
      <a:accent4>
        <a:srgbClr val="E4EEF0"/>
      </a:accent4>
      <a:accent5>
        <a:srgbClr val="0A6670"/>
      </a:accent5>
      <a:accent6>
        <a:srgbClr val="16232A"/>
      </a:accent6>
      <a:hlink>
        <a:srgbClr val="0A6670"/>
      </a:hlink>
      <a:folHlink>
        <a:srgbClr val="16232A"/>
      </a:folHlink>
    </a:clrScheme>
    <a:fontScheme name="Office">
      <a:majorFont>
        <a:latin typeface="Aktiv Grotesk Ex"/>
        <a:ea typeface="Aktiv Grotesk Ex"/>
        <a:cs typeface="Aktiv Grotesk Ex"/>
      </a:majorFont>
      <a:minorFont>
        <a:latin typeface="Aktiv Grotesk Ex"/>
        <a:ea typeface="Aktiv Grotesk Ex"/>
        <a:cs typeface="Aktiv Grotesk Ex"/>
      </a:minorFont>
    </a:fontScheme>
    <a:fmtScheme name="GV Capital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07568edf2a446da" /><Relationship Type="http://schemas.openxmlformats.org/officeDocument/2006/relationships/image" Target="/ppt/media/image.jpeg" Id="R9b1ef9e53035443a" /><Relationship Type="http://schemas.openxmlformats.org/officeDocument/2006/relationships/image" Target="/ppt/media/image.png" Id="R87104c1c41614cba" /><Relationship Type="http://schemas.openxmlformats.org/officeDocument/2006/relationships/image" Target="/ppt/media/image2.png" Id="R4460846110b447c5" /><Relationship Type="http://schemas.openxmlformats.org/officeDocument/2006/relationships/notesSlide" Target="/ppt/notesSlides/notesSlide1.xml" Id="R899964a509e54ad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795c4896a3b4f6d" /><Relationship Type="http://schemas.openxmlformats.org/officeDocument/2006/relationships/image" Target="/ppt/media/image3.png" Id="Ra046488a66ee416c" /><Relationship Type="http://schemas.openxmlformats.org/officeDocument/2006/relationships/image" Target="/ppt/media/image2.jpeg" Id="Rd6c9f17ac9e14dcc" /><Relationship Type="http://schemas.openxmlformats.org/officeDocument/2006/relationships/notesSlide" Target="/ppt/notesSlides/notesSlide2.xml" Id="Rdaaebcb19720408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a3f474b91dc4803" /><Relationship Type="http://schemas.openxmlformats.org/officeDocument/2006/relationships/image" Target="/ppt/media/image4.png" Id="R40be97be4c054e1b" /><Relationship Type="http://schemas.openxmlformats.org/officeDocument/2006/relationships/image" Target="/ppt/media/image3.jpeg" Id="R5255fbbd875248f1" /><Relationship Type="http://schemas.openxmlformats.org/officeDocument/2006/relationships/notesSlide" Target="/ppt/notesSlides/notesSlide3.xml" Id="R0489cdda788145c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bcb45b1b4164826" /><Relationship Type="http://schemas.openxmlformats.org/officeDocument/2006/relationships/image" Target="/ppt/media/image5.png" Id="Rd88c78355955440f" /><Relationship Type="http://schemas.openxmlformats.org/officeDocument/2006/relationships/image" Target="/ppt/media/image4.jpeg" Id="Rfae3e131b0bc46db" /><Relationship Type="http://schemas.openxmlformats.org/officeDocument/2006/relationships/image" Target="/ppt/media/image5.jpeg" Id="Re79a0474fde0494b" /><Relationship Type="http://schemas.openxmlformats.org/officeDocument/2006/relationships/notesSlide" Target="/ppt/notesSlides/notesSlide4.xml" Id="R8501317d95f544d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52ab12fef924126" /><Relationship Type="http://schemas.openxmlformats.org/officeDocument/2006/relationships/image" Target="/ppt/media/image6.png" Id="Reba9b664d13b41fb" /><Relationship Type="http://schemas.openxmlformats.org/officeDocument/2006/relationships/image" Target="/ppt/media/image6.jpeg" Id="R5e094b3d6f6846a9" /><Relationship Type="http://schemas.openxmlformats.org/officeDocument/2006/relationships/notesSlide" Target="/ppt/notesSlides/notesSlide5.xml" Id="R611ab865dcfe4f9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a99f8a45c7a4525" /><Relationship Type="http://schemas.openxmlformats.org/officeDocument/2006/relationships/image" Target="/ppt/media/image7.png" Id="R888e01b1f77f48e7" /><Relationship Type="http://schemas.openxmlformats.org/officeDocument/2006/relationships/image" Target="/ppt/media/image8.png" Id="R2cf067baa4dd45fd" /><Relationship Type="http://schemas.openxmlformats.org/officeDocument/2006/relationships/notesSlide" Target="/ppt/notesSlides/notesSlide6.xml" Id="R57a84390415c4c1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4c901337b104e41" /><Relationship Type="http://schemas.openxmlformats.org/officeDocument/2006/relationships/image" Target="/ppt/media/image9.png" Id="R26d3a9a0e0924768" /><Relationship Type="http://schemas.openxmlformats.org/officeDocument/2006/relationships/image" Target="/ppt/media/image7.jpeg" Id="R665ea7af28834c79" /><Relationship Type="http://schemas.openxmlformats.org/officeDocument/2006/relationships/notesSlide" Target="/ppt/notesSlides/notesSlide7.xml" Id="R5b2449879ee64bf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6294a9e13d842ed" /><Relationship Type="http://schemas.openxmlformats.org/officeDocument/2006/relationships/image" Target="/ppt/media/image8.jpeg" Id="R9bd04ddfbcac45eb" /><Relationship Type="http://schemas.openxmlformats.org/officeDocument/2006/relationships/image" Target="/ppt/media/image10.png" Id="R87902519b1fe463d" /><Relationship Type="http://schemas.openxmlformats.org/officeDocument/2006/relationships/image" Target="/ppt/media/image11.png" Id="Rba6848acbc124e57" /><Relationship Type="http://schemas.openxmlformats.org/officeDocument/2006/relationships/notesSlide" Target="/ppt/notesSlides/notesSlide8.xml" Id="R95052bf52e4f4b3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623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b1ef9e53035443a"/>
          <a:srcRect xmlns:a="http://schemas.openxmlformats.org/drawingml/2006/main" l="14815" t="0" r="14815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953000" y="0"/>
            <a:ext cx="7239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Brand architectural cut">
            <a:extLst xmlns:a="http://schemas.openxmlformats.org/drawingml/2006/main">
              <a:ext uri="{FF2B5EF4-FFF2-40B4-BE49-F238E27FC236}">
                <a16:creationId xmlns:a16="http://schemas.microsoft.com/office/drawing/2014/main" id="{FF339EB7-4ABC-4CB4-99D4-BA90452DAD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6934200" cy="6858000"/>
          </a:xfrm>
          <a:custGeom xmlns:a="http://schemas.openxmlformats.org/drawingml/2006/main">
            <a:pathLst>
              <a:path w="6934200" h="6858000">
                <a:moveTo>
                  <a:pt x="0" y="0"/>
                </a:moveTo>
                <a:lnTo>
                  <a:pt x="6934200" y="0"/>
                </a:lnTo>
                <a:lnTo>
                  <a:pt x="4953000" y="6858000"/>
                </a:lnTo>
                <a:lnTo>
                  <a:pt x="0" y="6858000"/>
                </a:lnTo>
                <a:close/>
              </a:path>
            </a:pathLst>
          </a:custGeom>
          <a:solidFill xmlns:a="http://schemas.openxmlformats.org/drawingml/2006/main">
            <a:srgbClr val="16232A"/>
          </a:solidFill>
          <a:ln xmlns:a="http://schemas.openxmlformats.org/drawingml/2006/main" w="0">
            <a:noFill/>
          </a:ln>
        </p:spPr>
      </p:sp>
      <p:sp>
        <p:nvSpPr>
          <p:cNvPr id="3" name="Brand architectural cut">
            <a:extLst xmlns:a="http://schemas.openxmlformats.org/drawingml/2006/main">
              <a:ext uri="{FF2B5EF4-FFF2-40B4-BE49-F238E27FC236}">
                <a16:creationId xmlns:a16="http://schemas.microsoft.com/office/drawing/2014/main" id="{214B9641-99DC-4ACA-96C1-A643B5C27B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0"/>
            <a:ext cx="2305050" cy="6858000"/>
          </a:xfrm>
          <a:custGeom xmlns:a="http://schemas.openxmlformats.org/drawingml/2006/main">
            <a:pathLst>
              <a:path w="2305050" h="6858000">
                <a:moveTo>
                  <a:pt x="1981200" y="0"/>
                </a:moveTo>
                <a:lnTo>
                  <a:pt x="2305050" y="0"/>
                </a:lnTo>
                <a:lnTo>
                  <a:pt x="323850" y="6858000"/>
                </a:lnTo>
                <a:lnTo>
                  <a:pt x="0" y="6858000"/>
                </a:lnTo>
                <a:close/>
              </a:path>
            </a:pathLst>
          </a:custGeom>
          <a:solidFill xmlns:a="http://schemas.openxmlformats.org/drawingml/2006/main">
            <a:srgbClr val="0A6670"/>
          </a:solidFill>
          <a:ln xmlns:a="http://schemas.openxmlformats.org/drawingml/2006/main" w="0">
            <a:noFill/>
          </a:ln>
        </p:spPr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7104c1c41614cba"/>
          <a:stretch xmlns:a="http://schemas.openxmlformats.org/drawingml/2006/main"/>
        </p:blipFill>
        <p:spPr>
          <a:xfrm xmlns:a="http://schemas.openxmlformats.org/drawingml/2006/main">
            <a:off x="610840" y="514350"/>
            <a:ext cx="1807270" cy="549927"/>
          </a:xfrm>
          <a:prstGeom xmlns:a="http://schemas.openxmlformats.org/drawingml/2006/main" prst="rect">
            <a:avLst/>
          </a:prstGeom>
        </p:spPr>
      </p:pic>
      <p:pic>
        <p:nvPicPr>
          <p:cNvPr id="1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460846110b447c5"/>
          <a:stretch xmlns:a="http://schemas.openxmlformats.org/drawingml/2006/main"/>
        </p:blipFill>
        <p:spPr>
          <a:xfrm xmlns:a="http://schemas.openxmlformats.org/drawingml/2006/main">
            <a:off x="441217" y="5172075"/>
            <a:ext cx="4470616" cy="1360345"/>
          </a:xfrm>
          <a:prstGeom xmlns:a="http://schemas.openxmlformats.org/drawingml/2006/main" prst="rect">
            <a:avLst/>
          </a:prstGeom>
        </p:spPr>
      </p:pic>
      <p:sp>
        <p:nvSpPr>
          <p:cNvPr id="6" name="Cover title">
            <a:extLst xmlns:a="http://schemas.openxmlformats.org/drawingml/2006/main">
              <a:ext uri="{FF2B5EF4-FFF2-40B4-BE49-F238E27FC236}">
                <a16:creationId xmlns:a16="http://schemas.microsoft.com/office/drawing/2014/main" id="{3BD6333E-31F9-4998-B222-1CDB9F4B1C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47900"/>
            <a:ext cx="5905500" cy="2133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48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48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7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D1A25D88-4210-447D-BFEB-2FFB5AB7E7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4648200"/>
            <a:ext cx="485775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95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95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Investment and development holding</a:t>
            </a:r>
          </a:p>
        </p:txBody>
      </p:sp>
      <p:sp>
        <p:nvSpPr>
          <p:cNvPr id="8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D48AB77A-B1F5-4E8E-95EF-C7462D2AF7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5715000"/>
            <a:ext cx="4143375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57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GEORGIAN VENTURES</a:t>
            </a:r>
          </a:p>
        </p:txBody>
      </p:sp>
      <p:sp>
        <p:nvSpPr>
          <p:cNvPr id="9" name="Brand colour plane">
            <a:extLst xmlns:a="http://schemas.openxmlformats.org/drawingml/2006/main">
              <a:ext uri="{FF2B5EF4-FFF2-40B4-BE49-F238E27FC236}">
                <a16:creationId xmlns:a16="http://schemas.microsoft.com/office/drawing/2014/main" id="{87707846-376B-423D-B1A9-5D181944D6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4343400"/>
            <a:ext cx="47625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10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80593A1E-F155-4AFE-8A72-B5379BABD5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77450" y="6477000"/>
            <a:ext cx="16573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8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CONCEPT IMAGERY</a:t>
            </a:r>
          </a:p>
        </p:txBody>
      </p:sp>
    </p:spTree>
    <p:extLst>
      <p:ext uri="{BB962C8B-B14F-4D97-AF65-F5344CB8AC3E}">
        <p14:creationId xmlns:p14="http://schemas.microsoft.com/office/powerpoint/2010/main" val="1659328134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E4EEF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046488a66ee416c"/>
          <a:stretch xmlns:a="http://schemas.openxmlformats.org/drawingml/2006/main"/>
        </p:blipFill>
        <p:spPr>
          <a:xfrm xmlns:a="http://schemas.openxmlformats.org/drawingml/2006/main">
            <a:off x="610566" y="400050"/>
            <a:ext cx="1407768" cy="428364"/>
          </a:xfrm>
          <a:prstGeom xmlns:a="http://schemas.openxmlformats.org/drawingml/2006/main" prst="rect">
            <a:avLst/>
          </a:prstGeom>
        </p:spPr>
      </p:pic>
      <p:sp>
        <p:nvSpPr>
          <p:cNvPr id="2" name="Slide title">
            <a:extLst xmlns:a="http://schemas.openxmlformats.org/drawingml/2006/main">
              <a:ext uri="{FF2B5EF4-FFF2-40B4-BE49-F238E27FC236}">
                <a16:creationId xmlns:a16="http://schemas.microsoft.com/office/drawing/2014/main" id="{1E936F6A-28BE-495C-889A-DF7B87907E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162050"/>
            <a:ext cx="10839450" cy="1200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The company</a:t>
            </a:r>
          </a:p>
        </p:txBody>
      </p:sp>
      <p:sp>
        <p:nvSpPr>
          <p:cNvPr id="3" name="Signal Orange accent">
            <a:extLst xmlns:a="http://schemas.openxmlformats.org/drawingml/2006/main">
              <a:ext uri="{FF2B5EF4-FFF2-40B4-BE49-F238E27FC236}">
                <a16:creationId xmlns:a16="http://schemas.microsoft.com/office/drawing/2014/main" id="{0439AADA-DFB3-4854-952A-CFFAE1FBA8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00125"/>
            <a:ext cx="3238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4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2E6A906D-DFD4-4D3F-AD42-DEF4CBF8BD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0"/>
            <a:ext cx="1097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B8CDD1"/>
            </a:solidFill>
          </a:ln>
        </p:spPr>
      </p:sp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C55F20D5-14A9-488D-8784-D091C08C88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3333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EC6023C7-DB84-47D6-AF86-E0C27D7DE3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29950" y="6457950"/>
            <a:ext cx="5524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r">
              <a:def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02</a:t>
            </a: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6c9f17ac9e14dcc"/>
          <a:srcRect xmlns:a="http://schemas.openxmlformats.org/drawingml/2006/main" l="17779" t="0" r="17779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86600" y="2247900"/>
            <a:ext cx="4495800" cy="3924300"/>
          </a:xfrm>
          <a:prstGeom xmlns:a="http://schemas.openxmlformats.org/drawingml/2006/main" prst="parallelogram">
            <a:avLst/>
          </a:prstGeom>
        </p:spPr>
      </p:pic>
      <p:sp>
        <p:nvSpPr>
          <p:cNvPr id="8" name="Concept imagery disclosure backing">
            <a:extLst xmlns:a="http://schemas.openxmlformats.org/drawingml/2006/main">
              <a:ext uri="{FF2B5EF4-FFF2-40B4-BE49-F238E27FC236}">
                <a16:creationId xmlns:a16="http://schemas.microsoft.com/office/drawing/2014/main" id="{005FF36A-7210-4EE0-AE17-680A672147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19950" y="5848350"/>
            <a:ext cx="15621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4EEF0"/>
          </a:solidFill>
          <a:ln xmlns:a="http://schemas.openxmlformats.org/drawingml/2006/main" w="0">
            <a:noFill/>
          </a:ln>
        </p:spPr>
      </p:sp>
      <p:sp>
        <p:nvSpPr>
          <p:cNvPr id="9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868152F4-D504-4F51-873A-14ECCBFC25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96150" y="5895975"/>
            <a:ext cx="14287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CONCEPT IMAGERY</a:t>
            </a:r>
          </a:p>
        </p:txBody>
      </p:sp>
      <p:sp>
        <p:nvSpPr>
          <p:cNvPr id="10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D51D8E1E-E1B9-4E94-9581-92401527F9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90775"/>
            <a:ext cx="6324600" cy="1524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000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000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Space for projects,</a:t>
            </a:r>
          </a:p>
          <a:p xmlns:a="http://schemas.openxmlformats.org/drawingml/2006/main">
            <a:pPr algn="l">
              <a:defRPr sz="3000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000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partnerships and</a:t>
            </a:r>
          </a:p>
          <a:p xmlns:a="http://schemas.openxmlformats.org/drawingml/2006/main">
            <a:pPr algn="l">
              <a:defRPr sz="3000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000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development</a:t>
            </a:r>
          </a:p>
        </p:txBody>
      </p:sp>
      <p:graphicFrame>
        <p:nvGraphicFramePr>
          <p:cNvPr id="22" name=""/>
          <p:cNvGraphicFramePr/>
          <p:nvPr/>
        </p:nvGraphicFramePr>
        <p:xfrm>
          <a:off xmlns:a="http://schemas.openxmlformats.org/drawingml/2006/main" x="609600" y="4486275"/>
          <a:ext xmlns:a="http://schemas.openxmlformats.org/drawingml/2006/main" cx="6286500" cy="1647825"/>
        </p:xfrm>
        <a:graphic xmlns:a="http://schemas.openxmlformats.org/drawingml/2006/main">
          <a:graphicData uri="http://schemas.openxmlformats.org/drawingml/2006/table">
            <a:tbl>
              <a:tblPr firstRow="1" bandRow="0"/>
              <a:tblGrid>
                <a:gridCol w="2905125"/>
                <a:gridCol w="3381375"/>
              </a:tblGrid>
              <a:tr h="823913"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HOLDING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INITIAL FOCUS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</a:tr>
              <a:tr h="823913">
                <a:tc>
                  <a:txBody>
                    <a:bodyPr/>
                    <a:lstStyle/>
                    <a:p>
                      <a:r>
                        <a:rPr sz="195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GV Capital</a:t>
                      </a:r>
                    </a:p>
                    <a:p>
                      <a:r>
                        <a:rPr sz="195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Georgian Ventures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95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Industrial &amp;</a:t>
                      </a:r>
                    </a:p>
                    <a:p>
                      <a:r>
                        <a:rPr sz="195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Logistics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430710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1623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0be97be4c054e1b"/>
          <a:stretch xmlns:a="http://schemas.openxmlformats.org/drawingml/2006/main"/>
        </p:blipFill>
        <p:spPr>
          <a:xfrm xmlns:a="http://schemas.openxmlformats.org/drawingml/2006/main">
            <a:off x="610566" y="400050"/>
            <a:ext cx="1407768" cy="428364"/>
          </a:xfrm>
          <a:prstGeom xmlns:a="http://schemas.openxmlformats.org/drawingml/2006/main" prst="rect">
            <a:avLst/>
          </a:prstGeom>
        </p:spPr>
      </p:pic>
      <p:sp>
        <p:nvSpPr>
          <p:cNvPr id="2" name="Slide title">
            <a:extLst xmlns:a="http://schemas.openxmlformats.org/drawingml/2006/main">
              <a:ext uri="{FF2B5EF4-FFF2-40B4-BE49-F238E27FC236}">
                <a16:creationId xmlns:a16="http://schemas.microsoft.com/office/drawing/2014/main" id="{43E00E91-CC0F-4804-AC9B-818BF08197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162050"/>
            <a:ext cx="10839450" cy="1200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6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Industrial &amp; Logistics</a:t>
            </a:r>
          </a:p>
        </p:txBody>
      </p:sp>
      <p:sp>
        <p:nvSpPr>
          <p:cNvPr id="3" name="Signal Orange accent">
            <a:extLst xmlns:a="http://schemas.openxmlformats.org/drawingml/2006/main">
              <a:ext uri="{FF2B5EF4-FFF2-40B4-BE49-F238E27FC236}">
                <a16:creationId xmlns:a16="http://schemas.microsoft.com/office/drawing/2014/main" id="{E1AEE12E-2F17-4045-B3A9-56157864CF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00125"/>
            <a:ext cx="3238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4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25D776D5-7CB2-43F0-8008-A0FBF97CE7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0"/>
            <a:ext cx="1097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3C5057"/>
            </a:solidFill>
          </a:ln>
        </p:spPr>
      </p:sp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FCA23F2B-F2F4-4B75-ABBF-33B7101344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3333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90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F21EFD88-7B38-4E69-9F5F-06502DFD57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29950" y="6457950"/>
            <a:ext cx="5524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r">
              <a:defRPr sz="112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12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03</a:t>
            </a:r>
          </a:p>
        </p:txBody>
      </p:sp>
      <p:pic>
        <p:nvPicPr>
          <p:cNvPr id="1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255fbbd875248f1"/>
          <a:srcRect xmlns:a="http://schemas.openxmlformats.org/drawingml/2006/main" l="18243" t="0" r="18243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5753100" y="2295525"/>
            <a:ext cx="5829300" cy="3857625"/>
          </a:xfrm>
          <a:prstGeom xmlns:a="http://schemas.openxmlformats.org/drawingml/2006/main" prst="parallelogram">
            <a:avLst/>
          </a:prstGeom>
        </p:spPr>
      </p:pic>
      <p:sp>
        <p:nvSpPr>
          <p:cNvPr id="8" name="Concept imagery disclosure backing">
            <a:extLst xmlns:a="http://schemas.openxmlformats.org/drawingml/2006/main">
              <a:ext uri="{FF2B5EF4-FFF2-40B4-BE49-F238E27FC236}">
                <a16:creationId xmlns:a16="http://schemas.microsoft.com/office/drawing/2014/main" id="{96F7ED34-FD17-4A04-99B1-0618E5DD03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86450" y="5829300"/>
            <a:ext cx="15621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4EEF0"/>
          </a:solidFill>
          <a:ln xmlns:a="http://schemas.openxmlformats.org/drawingml/2006/main" w="0">
            <a:noFill/>
          </a:ln>
        </p:spPr>
      </p:sp>
      <p:sp>
        <p:nvSpPr>
          <p:cNvPr id="9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B83D0C31-C10B-4034-BD65-56A6504B2F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62650" y="5876925"/>
            <a:ext cx="14287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CONCEPT IMAGERY</a:t>
            </a:r>
          </a:p>
        </p:txBody>
      </p:sp>
      <p:sp>
        <p:nvSpPr>
          <p:cNvPr id="10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8EE965C3-CF78-42F5-A8A5-348E9557E9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495550"/>
            <a:ext cx="5057775" cy="13430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775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2775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Production and</a:t>
            </a:r>
          </a:p>
          <a:p xmlns:a="http://schemas.openxmlformats.org/drawingml/2006/main">
            <a:pPr algn="l">
              <a:defRPr sz="2775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2775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warehouse complexes</a:t>
            </a:r>
          </a:p>
        </p:txBody>
      </p:sp>
      <p:sp>
        <p:nvSpPr>
          <p:cNvPr id="11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30804E4D-6945-4960-AC08-CE5D37C9B7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4124325"/>
            <a:ext cx="4505325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02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202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In Tbilisi and its surrounding area.</a:t>
            </a:r>
          </a:p>
        </p:txBody>
      </p:sp>
      <p:sp>
        <p:nvSpPr>
          <p:cNvPr id="12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E85E0051-010B-4EFD-9C57-F80A283F2A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5286375"/>
            <a:ext cx="4391025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80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80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The holding’s first business focus.</a:t>
            </a:r>
          </a:p>
        </p:txBody>
      </p:sp>
    </p:spTree>
    <p:extLst>
      <p:ext uri="{BB962C8B-B14F-4D97-AF65-F5344CB8AC3E}">
        <p14:creationId xmlns:p14="http://schemas.microsoft.com/office/powerpoint/2010/main" val="1694312232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88c78355955440f"/>
          <a:stretch xmlns:a="http://schemas.openxmlformats.org/drawingml/2006/main"/>
        </p:blipFill>
        <p:spPr>
          <a:xfrm xmlns:a="http://schemas.openxmlformats.org/drawingml/2006/main">
            <a:off x="610566" y="400050"/>
            <a:ext cx="1407768" cy="428364"/>
          </a:xfrm>
          <a:prstGeom xmlns:a="http://schemas.openxmlformats.org/drawingml/2006/main" prst="rect">
            <a:avLst/>
          </a:prstGeom>
        </p:spPr>
      </p:pic>
      <p:sp>
        <p:nvSpPr>
          <p:cNvPr id="2" name="Slide title">
            <a:extLst xmlns:a="http://schemas.openxmlformats.org/drawingml/2006/main">
              <a:ext uri="{FF2B5EF4-FFF2-40B4-BE49-F238E27FC236}">
                <a16:creationId xmlns:a16="http://schemas.microsoft.com/office/drawing/2014/main" id="{243DE73F-A233-47CB-877F-7FBE08595E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162050"/>
            <a:ext cx="10839450" cy="1200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Space for business</a:t>
            </a:r>
          </a:p>
        </p:txBody>
      </p:sp>
      <p:sp>
        <p:nvSpPr>
          <p:cNvPr id="3" name="Signal Orange accent">
            <a:extLst xmlns:a="http://schemas.openxmlformats.org/drawingml/2006/main">
              <a:ext uri="{FF2B5EF4-FFF2-40B4-BE49-F238E27FC236}">
                <a16:creationId xmlns:a16="http://schemas.microsoft.com/office/drawing/2014/main" id="{9497D01E-17BF-487D-A3F5-28AB2EA2BF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00125"/>
            <a:ext cx="3238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4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013E4882-CE6D-4267-8B11-7AC643618D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0"/>
            <a:ext cx="1097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B8CDD1"/>
            </a:solidFill>
          </a:ln>
        </p:spPr>
      </p:sp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10C3690F-0C0B-495B-BFA6-0A0218C54B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3333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8A0BB158-8FFA-46CF-93CF-A7F9832DE8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29950" y="6457950"/>
            <a:ext cx="5524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r">
              <a:def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04</a:t>
            </a:r>
          </a:p>
        </p:txBody>
      </p:sp>
      <p:pic>
        <p:nvPicPr>
          <p:cNvPr id="2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ae3e131b0bc46db"/>
          <a:srcRect xmlns:a="http://schemas.openxmlformats.org/drawingml/2006/main" l="0" t="13630" r="0" b="1363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" y="2381250"/>
            <a:ext cx="5276850" cy="2143125"/>
          </a:xfrm>
          <a:prstGeom xmlns:a="http://schemas.openxmlformats.org/drawingml/2006/main" prst="parallelogram">
            <a:avLst/>
          </a:prstGeom>
        </p:spPr>
      </p:pic>
      <p:pic>
        <p:nvPicPr>
          <p:cNvPr id="2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79a0474fde0494b"/>
          <a:srcRect xmlns:a="http://schemas.openxmlformats.org/drawingml/2006/main" l="0" t="36467" r="0" b="3646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305550" y="2381250"/>
            <a:ext cx="5276850" cy="2143125"/>
          </a:xfrm>
          <a:prstGeom xmlns:a="http://schemas.openxmlformats.org/drawingml/2006/main" prst="parallelogram">
            <a:avLst/>
          </a:prstGeom>
        </p:spPr>
      </p:pic>
      <p:sp>
        <p:nvSpPr>
          <p:cNvPr id="9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25F148E4-C310-45D4-904D-4C3DCAD00A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91075"/>
            <a:ext cx="5238750" cy="54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550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2550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Entire complex</a:t>
            </a:r>
          </a:p>
        </p:txBody>
      </p:sp>
      <p:sp>
        <p:nvSpPr>
          <p:cNvPr id="10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30D992D6-BA9E-41E7-85CC-ABD025B60B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5410200"/>
            <a:ext cx="493395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87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87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Purchase the whole development.</a:t>
            </a:r>
          </a:p>
        </p:txBody>
      </p:sp>
      <p:sp>
        <p:nvSpPr>
          <p:cNvPr id="11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AE3AB4E4-F7DA-4F3B-96F2-72A1275D10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4791075"/>
            <a:ext cx="5238750" cy="54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550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2550" b="1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Individual block</a:t>
            </a:r>
          </a:p>
        </p:txBody>
      </p:sp>
      <p:sp>
        <p:nvSpPr>
          <p:cNvPr id="12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34873AE2-668A-4A28-99E4-00B1035C39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5410200"/>
            <a:ext cx="523875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1800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800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Purchase a production or warehouse block within the complex.</a:t>
            </a:r>
          </a:p>
        </p:txBody>
      </p:sp>
      <p:sp>
        <p:nvSpPr>
          <p:cNvPr id="13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C11E0402-FC20-4693-9C0E-08B497E552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801225" y="4229100"/>
            <a:ext cx="163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8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CONCEPT IMAGERY</a:t>
            </a:r>
          </a:p>
        </p:txBody>
      </p:sp>
    </p:spTree>
    <p:extLst>
      <p:ext uri="{BB962C8B-B14F-4D97-AF65-F5344CB8AC3E}">
        <p14:creationId xmlns:p14="http://schemas.microsoft.com/office/powerpoint/2010/main" val="1703682854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E4EEF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ba9b664d13b41fb"/>
          <a:stretch xmlns:a="http://schemas.openxmlformats.org/drawingml/2006/main"/>
        </p:blipFill>
        <p:spPr>
          <a:xfrm xmlns:a="http://schemas.openxmlformats.org/drawingml/2006/main">
            <a:off x="610566" y="400050"/>
            <a:ext cx="1407768" cy="428364"/>
          </a:xfrm>
          <a:prstGeom xmlns:a="http://schemas.openxmlformats.org/drawingml/2006/main" prst="rect">
            <a:avLst/>
          </a:prstGeom>
        </p:spPr>
      </p:pic>
      <p:sp>
        <p:nvSpPr>
          <p:cNvPr id="2" name="Slide title">
            <a:extLst xmlns:a="http://schemas.openxmlformats.org/drawingml/2006/main">
              <a:ext uri="{FF2B5EF4-FFF2-40B4-BE49-F238E27FC236}">
                <a16:creationId xmlns:a16="http://schemas.microsoft.com/office/drawing/2014/main" id="{53829863-99AD-42C4-BC88-7FD6A5162B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162050"/>
            <a:ext cx="10839450" cy="1200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60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Who we work with</a:t>
            </a:r>
          </a:p>
        </p:txBody>
      </p:sp>
      <p:sp>
        <p:nvSpPr>
          <p:cNvPr id="3" name="Signal Orange accent">
            <a:extLst xmlns:a="http://schemas.openxmlformats.org/drawingml/2006/main">
              <a:ext uri="{FF2B5EF4-FFF2-40B4-BE49-F238E27FC236}">
                <a16:creationId xmlns:a16="http://schemas.microsoft.com/office/drawing/2014/main" id="{478F9D33-A2B3-4D37-AB72-E3EECC7702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00125"/>
            <a:ext cx="3238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4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E7A3E35B-9B9B-40D1-9668-5A114A67D3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0"/>
            <a:ext cx="1097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B8CDD1"/>
            </a:solidFill>
          </a:ln>
        </p:spPr>
      </p:sp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CDD9414F-FEC1-407A-80D2-27BFB9597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3333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CE0DA4A6-8F47-4CF2-A471-BC5003EA2B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29950" y="6457950"/>
            <a:ext cx="5524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r">
              <a:def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05</a:t>
            </a:r>
          </a:p>
        </p:txBody>
      </p:sp>
      <p:graphicFrame>
        <p:nvGraphicFramePr>
          <p:cNvPr id="18" name=""/>
          <p:cNvGraphicFramePr/>
          <p:nvPr/>
        </p:nvGraphicFramePr>
        <p:xfrm>
          <a:off xmlns:a="http://schemas.openxmlformats.org/drawingml/2006/main" x="609600" y="2524125"/>
          <a:ext xmlns:a="http://schemas.openxmlformats.org/drawingml/2006/main" cx="8201025" cy="3609975"/>
        </p:xfrm>
        <a:graphic xmlns:a="http://schemas.openxmlformats.org/drawingml/2006/main">
          <a:graphicData uri="http://schemas.openxmlformats.org/drawingml/2006/table">
            <a:tbl>
              <a:tblPr firstRow="1" bandRow="0"/>
              <a:tblGrid>
                <a:gridCol w="2428875"/>
                <a:gridCol w="5772150"/>
              </a:tblGrid>
              <a:tr h="902494"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AUDIENCE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INTEREST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</a:tr>
              <a:tr h="902494"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Investors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Scale and measurable risk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902494"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Partners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Developers, operators, finance and construction partners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902494"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Businesses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Their own production or warehouse space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</a:tbl>
          </a:graphicData>
        </a:graphic>
      </p:graphicFrame>
      <p:pic>
        <p:nvPicPr>
          <p:cNvPr id="1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e094b3d6f6846a9"/>
          <a:srcRect xmlns:a="http://schemas.openxmlformats.org/drawingml/2006/main" l="17625" t="0" r="17625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9115425" y="2324100"/>
            <a:ext cx="2466975" cy="3810000"/>
          </a:xfrm>
          <a:prstGeom xmlns:a="http://schemas.openxmlformats.org/drawingml/2006/main" prst="rect">
            <a:avLst/>
          </a:prstGeom>
        </p:spPr>
      </p:pic>
      <p:sp>
        <p:nvSpPr>
          <p:cNvPr id="9" name="Concept imagery disclosure backing">
            <a:extLst xmlns:a="http://schemas.openxmlformats.org/drawingml/2006/main">
              <a:ext uri="{FF2B5EF4-FFF2-40B4-BE49-F238E27FC236}">
                <a16:creationId xmlns:a16="http://schemas.microsoft.com/office/drawing/2014/main" id="{15C3EAF7-4621-4891-9A63-9A48CEDE4C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48775" y="5810250"/>
            <a:ext cx="15621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4EEF0"/>
          </a:solidFill>
          <a:ln xmlns:a="http://schemas.openxmlformats.org/drawingml/2006/main" w="0">
            <a:noFill/>
          </a:ln>
        </p:spPr>
      </p:sp>
      <p:sp>
        <p:nvSpPr>
          <p:cNvPr id="10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1476268A-6881-4753-A41B-55E4631CA3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24975" y="5857875"/>
            <a:ext cx="14287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CONCEPT IMAGERY</a:t>
            </a:r>
          </a:p>
        </p:txBody>
      </p:sp>
      <p:sp>
        <p:nvSpPr>
          <p:cNvPr id="11" name="Brand colour plane">
            <a:extLst xmlns:a="http://schemas.openxmlformats.org/drawingml/2006/main">
              <a:ext uri="{FF2B5EF4-FFF2-40B4-BE49-F238E27FC236}">
                <a16:creationId xmlns:a16="http://schemas.microsoft.com/office/drawing/2014/main" id="{84E9585D-2E50-4436-B631-805BACE800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10650" y="2324100"/>
            <a:ext cx="47625" cy="3810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</p:spTree>
    <p:extLst>
      <p:ext uri="{BB962C8B-B14F-4D97-AF65-F5344CB8AC3E}">
        <p14:creationId xmlns:p14="http://schemas.microsoft.com/office/powerpoint/2010/main" val="151764933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1623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88e01b1f77f48e7"/>
          <a:stretch xmlns:a="http://schemas.openxmlformats.org/drawingml/2006/main"/>
        </p:blipFill>
        <p:spPr>
          <a:xfrm xmlns:a="http://schemas.openxmlformats.org/drawingml/2006/main">
            <a:off x="610566" y="400050"/>
            <a:ext cx="1407768" cy="428364"/>
          </a:xfrm>
          <a:prstGeom xmlns:a="http://schemas.openxmlformats.org/drawingml/2006/main" prst="rect">
            <a:avLst/>
          </a:prstGeom>
        </p:spPr>
      </p:pic>
      <p:sp>
        <p:nvSpPr>
          <p:cNvPr id="2" name="Slide title">
            <a:extLst xmlns:a="http://schemas.openxmlformats.org/drawingml/2006/main">
              <a:ext uri="{FF2B5EF4-FFF2-40B4-BE49-F238E27FC236}">
                <a16:creationId xmlns:a16="http://schemas.microsoft.com/office/drawing/2014/main" id="{17E62D2B-2167-471E-A221-ACB2E890CA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162050"/>
            <a:ext cx="10839450" cy="1200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6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Our principles</a:t>
            </a:r>
          </a:p>
        </p:txBody>
      </p:sp>
      <p:sp>
        <p:nvSpPr>
          <p:cNvPr id="3" name="Signal Orange accent">
            <a:extLst xmlns:a="http://schemas.openxmlformats.org/drawingml/2006/main">
              <a:ext uri="{FF2B5EF4-FFF2-40B4-BE49-F238E27FC236}">
                <a16:creationId xmlns:a16="http://schemas.microsoft.com/office/drawing/2014/main" id="{27C77AE6-E796-407B-8649-5A2227FDAB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00125"/>
            <a:ext cx="3238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4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783EA9B9-7BFC-4FAC-98F1-6F1C5E3EE8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0"/>
            <a:ext cx="1097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3C5057"/>
            </a:solidFill>
          </a:ln>
        </p:spPr>
      </p:sp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DBFD9C19-27A2-4A69-8E74-D1E042F6E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3333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900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B0327355-945D-414A-95E0-B99C3FE4E1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29950" y="6457950"/>
            <a:ext cx="5524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r">
              <a:defRPr sz="112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125" b="0">
                <a:solidFill>
                  <a:srgbClr val="E4EEF0"/>
                </a:solidFill>
                <a:latin typeface="Aktiv Grotesk Ex"/>
                <a:ea typeface="Aktiv Grotesk Ex"/>
                <a:cs typeface="Aktiv Grotesk Ex"/>
              </a:rPr>
              <a:t>06</a:t>
            </a:r>
          </a:p>
        </p:txBody>
      </p:sp>
      <p:pic>
        <p:nvPicPr>
          <p:cNvPr id="1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cf067baa4dd45fd"/>
          <a:stretch xmlns:a="http://schemas.openxmlformats.org/drawingml/2006/main"/>
        </p:blipFill>
        <p:spPr>
          <a:xfrm xmlns:a="http://schemas.openxmlformats.org/drawingml/2006/main">
            <a:off x="8269919" y="257175"/>
            <a:ext cx="3234063" cy="984079"/>
          </a:xfrm>
          <a:prstGeom xmlns:a="http://schemas.openxmlformats.org/drawingml/2006/main" prst="rect">
            <a:avLst/>
          </a:prstGeom>
        </p:spPr>
      </p:pic>
      <p:graphicFrame>
        <p:nvGraphicFramePr>
          <p:cNvPr id="16" name=""/>
          <p:cNvGraphicFramePr/>
          <p:nvPr/>
        </p:nvGraphicFramePr>
        <p:xfrm>
          <a:off xmlns:a="http://schemas.openxmlformats.org/drawingml/2006/main" x="609600" y="2581275"/>
          <a:ext xmlns:a="http://schemas.openxmlformats.org/drawingml/2006/main" cx="10972800" cy="3486150"/>
        </p:xfrm>
        <a:graphic xmlns:a="http://schemas.openxmlformats.org/drawingml/2006/main">
          <a:graphicData uri="http://schemas.openxmlformats.org/drawingml/2006/table">
            <a:tbl>
              <a:tblPr firstRow="1" bandRow="0"/>
              <a:tblGrid>
                <a:gridCol w="3352800"/>
                <a:gridCol w="7620000"/>
              </a:tblGrid>
              <a:tr h="871538"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PRINCIPLE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OUR APPROACH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</a:tr>
              <a:tr h="871538">
                <a:tc>
                  <a:txBody>
                    <a:bodyPr/>
                    <a:lstStyle/>
                    <a:p>
                      <a:r>
                        <a:rPr sz="202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Reliability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202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Our actions match our commitments.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</a:tr>
              <a:tr h="871538">
                <a:tc>
                  <a:txBody>
                    <a:bodyPr/>
                    <a:lstStyle/>
                    <a:p>
                      <a:r>
                        <a:rPr sz="202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Partnership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202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The property sale begins an ongoing relationship.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</a:tr>
              <a:tr h="871538">
                <a:tc>
                  <a:txBody>
                    <a:bodyPr/>
                    <a:lstStyle/>
                    <a:p>
                      <a:r>
                        <a:rPr sz="202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Long-term thinking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2025" b="0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We build for use twenty years from now.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223D46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336451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6d3a9a0e0924768"/>
          <a:stretch xmlns:a="http://schemas.openxmlformats.org/drawingml/2006/main"/>
        </p:blipFill>
        <p:spPr>
          <a:xfrm xmlns:a="http://schemas.openxmlformats.org/drawingml/2006/main">
            <a:off x="610566" y="400050"/>
            <a:ext cx="1407768" cy="428364"/>
          </a:xfrm>
          <a:prstGeom xmlns:a="http://schemas.openxmlformats.org/drawingml/2006/main" prst="rect">
            <a:avLst/>
          </a:prstGeom>
        </p:spPr>
      </p:pic>
      <p:sp>
        <p:nvSpPr>
          <p:cNvPr id="2" name="Slide title">
            <a:extLst xmlns:a="http://schemas.openxmlformats.org/drawingml/2006/main">
              <a:ext uri="{FF2B5EF4-FFF2-40B4-BE49-F238E27FC236}">
                <a16:creationId xmlns:a16="http://schemas.microsoft.com/office/drawing/2014/main" id="{CC100309-A75B-437F-B2E6-6E49CFF87F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162050"/>
            <a:ext cx="10839450" cy="1200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345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45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A conversation about</a:t>
            </a:r>
          </a:p>
          <a:p xmlns:a="http://schemas.openxmlformats.org/drawingml/2006/main">
            <a:pPr algn="l">
              <a:defRPr sz="345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3450" b="1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your requirements</a:t>
            </a:r>
          </a:p>
        </p:txBody>
      </p:sp>
      <p:sp>
        <p:nvSpPr>
          <p:cNvPr id="3" name="Signal Orange accent">
            <a:extLst xmlns:a="http://schemas.openxmlformats.org/drawingml/2006/main">
              <a:ext uri="{FF2B5EF4-FFF2-40B4-BE49-F238E27FC236}">
                <a16:creationId xmlns:a16="http://schemas.microsoft.com/office/drawing/2014/main" id="{A3699856-E907-436A-8105-F68A0D9CFE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00125"/>
            <a:ext cx="32385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  <p:sp>
        <p:nvSpPr>
          <p:cNvPr id="4" name="Brand alignment rule">
            <a:extLst xmlns:a="http://schemas.openxmlformats.org/drawingml/2006/main">
              <a:ext uri="{FF2B5EF4-FFF2-40B4-BE49-F238E27FC236}">
                <a16:creationId xmlns:a16="http://schemas.microsoft.com/office/drawing/2014/main" id="{B1D1C08A-B7EA-4940-BB8E-8183778DF0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0"/>
            <a:ext cx="109728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B8CDD1"/>
            </a:solidFill>
          </a:ln>
        </p:spPr>
      </p:sp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048039A0-F7AF-4A02-BDDE-E3F90413F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96050"/>
            <a:ext cx="33337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900" b="0">
                <a:solidFill>
                  <a:srgbClr val="46616A"/>
                </a:solidFill>
                <a:latin typeface="Aktiv Grotesk Ex"/>
                <a:ea typeface="Aktiv Grotesk Ex"/>
                <a:cs typeface="Aktiv Grotesk Ex"/>
              </a:rPr>
              <a:t>GV CAPITAL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A8D38AF7-C346-4E5F-B89A-9EF0979E36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29950" y="6457950"/>
            <a:ext cx="5524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r">
              <a:def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1125" b="0">
                <a:solidFill>
                  <a:srgbClr val="0A6670"/>
                </a:solidFill>
                <a:latin typeface="Aktiv Grotesk Ex"/>
                <a:ea typeface="Aktiv Grotesk Ex"/>
                <a:cs typeface="Aktiv Grotesk Ex"/>
              </a:rPr>
              <a:t>07</a:t>
            </a:r>
          </a:p>
        </p:txBody>
      </p:sp>
      <p:graphicFrame>
        <p:nvGraphicFramePr>
          <p:cNvPr id="18" name=""/>
          <p:cNvGraphicFramePr/>
          <p:nvPr/>
        </p:nvGraphicFramePr>
        <p:xfrm>
          <a:off xmlns:a="http://schemas.openxmlformats.org/drawingml/2006/main" x="609600" y="2800350"/>
          <a:ext xmlns:a="http://schemas.openxmlformats.org/drawingml/2006/main" cx="8105775" cy="3305175"/>
        </p:xfrm>
        <a:graphic xmlns:a="http://schemas.openxmlformats.org/drawingml/2006/main">
          <a:graphicData uri="http://schemas.openxmlformats.org/drawingml/2006/table">
            <a:tbl>
              <a:tblPr firstRow="1" bandRow="0"/>
              <a:tblGrid>
                <a:gridCol w="2286000"/>
                <a:gridCol w="5819775"/>
              </a:tblGrid>
              <a:tr h="826294"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SUBJECT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STARTING INFORMATION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0A6670"/>
                    </a:solidFill>
                  </a:tcPr>
                </a:tc>
              </a:tr>
              <a:tr h="826294"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Intended use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Production or warehouse requirement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826294"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Scale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Required area and preferred location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  <a:tr h="826294"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Format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00" b="0">
                          <a:solidFill>
                            <a:srgbClr val="16232A"/>
                          </a:solidFill>
                          <a:latin typeface="Aktiv Grotesk Ex"/>
                          <a:ea typeface="Aktiv Grotesk Ex"/>
                          <a:cs typeface="Aktiv Grotesk Ex"/>
                        </a:rPr>
                        <a:t>Purchase or partnership</a:t>
                      </a:r>
                    </a:p>
                  </a:txBody>
                  <a:tcPr marL="171450" marR="152400" marT="114300" marB="11430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4EEF0"/>
                    </a:solidFill>
                  </a:tcPr>
                </a:tc>
              </a:tr>
            </a:tbl>
          </a:graphicData>
        </a:graphic>
      </p:graphicFrame>
      <p:pic>
        <p:nvPicPr>
          <p:cNvPr id="1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65ea7af28834c79"/>
          <a:srcRect xmlns:a="http://schemas.openxmlformats.org/drawingml/2006/main" l="27464" t="0" r="27464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9077325" y="2400300"/>
            <a:ext cx="2505075" cy="3705225"/>
          </a:xfrm>
          <a:prstGeom xmlns:a="http://schemas.openxmlformats.org/drawingml/2006/main" prst="rect">
            <a:avLst/>
          </a:prstGeom>
        </p:spPr>
      </p:pic>
      <p:sp>
        <p:nvSpPr>
          <p:cNvPr id="9" name="Concept imagery disclosure backing">
            <a:extLst xmlns:a="http://schemas.openxmlformats.org/drawingml/2006/main">
              <a:ext uri="{FF2B5EF4-FFF2-40B4-BE49-F238E27FC236}">
                <a16:creationId xmlns:a16="http://schemas.microsoft.com/office/drawing/2014/main" id="{5079D5E6-04E5-47F2-86DF-6C6691484D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10675" y="5781675"/>
            <a:ext cx="1562100" cy="2095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4EEF0"/>
          </a:solidFill>
          <a:ln xmlns:a="http://schemas.openxmlformats.org/drawingml/2006/main" w="0">
            <a:noFill/>
          </a:ln>
        </p:spPr>
      </p:sp>
      <p:sp>
        <p:nvSpPr>
          <p:cNvPr id="10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3321B329-7C26-4974-806B-A3094100A3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86875" y="5829300"/>
            <a:ext cx="14287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825" b="0">
                <a:solidFill>
                  <a:srgbClr val="16232A"/>
                </a:solidFill>
                <a:latin typeface="Aktiv Grotesk Ex"/>
                <a:ea typeface="Aktiv Grotesk Ex"/>
                <a:cs typeface="Aktiv Grotesk Ex"/>
              </a:rPr>
              <a:t>CONCEPT IMAGERY</a:t>
            </a:r>
          </a:p>
        </p:txBody>
      </p:sp>
      <p:sp>
        <p:nvSpPr>
          <p:cNvPr id="11" name="Brand colour plane">
            <a:extLst xmlns:a="http://schemas.openxmlformats.org/drawingml/2006/main">
              <a:ext uri="{FF2B5EF4-FFF2-40B4-BE49-F238E27FC236}">
                <a16:creationId xmlns:a16="http://schemas.microsoft.com/office/drawing/2014/main" id="{E98D9684-AD78-4226-BA04-1DCCBA7E7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72550" y="2400300"/>
            <a:ext cx="47625" cy="37052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5804"/>
          </a:solidFill>
          <a:ln xmlns:a="http://schemas.openxmlformats.org/drawingml/2006/main" w="0">
            <a:noFill/>
          </a:ln>
        </p:spPr>
      </p:sp>
    </p:spTree>
    <p:extLst>
      <p:ext uri="{BB962C8B-B14F-4D97-AF65-F5344CB8AC3E}">
        <p14:creationId xmlns:p14="http://schemas.microsoft.com/office/powerpoint/2010/main" val="474949384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A667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bd04ddfbcac45eb"/>
          <a:srcRect xmlns:a="http://schemas.openxmlformats.org/drawingml/2006/main" l="20833" t="0" r="20833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191250" y="0"/>
            <a:ext cx="600075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Brand architectural cut">
            <a:extLst xmlns:a="http://schemas.openxmlformats.org/drawingml/2006/main">
              <a:ext uri="{FF2B5EF4-FFF2-40B4-BE49-F238E27FC236}">
                <a16:creationId xmlns:a16="http://schemas.microsoft.com/office/drawing/2014/main" id="{FE8FB647-AD59-4269-A115-B780500F2E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7905750" cy="6858000"/>
          </a:xfrm>
          <a:custGeom xmlns:a="http://schemas.openxmlformats.org/drawingml/2006/main">
            <a:pathLst>
              <a:path w="7905750" h="6858000">
                <a:moveTo>
                  <a:pt x="0" y="0"/>
                </a:moveTo>
                <a:lnTo>
                  <a:pt x="7905750" y="0"/>
                </a:lnTo>
                <a:lnTo>
                  <a:pt x="5467350" y="6858000"/>
                </a:lnTo>
                <a:lnTo>
                  <a:pt x="0" y="6858000"/>
                </a:lnTo>
                <a:close/>
              </a:path>
            </a:pathLst>
          </a:custGeom>
          <a:solidFill xmlns:a="http://schemas.openxmlformats.org/drawingml/2006/main">
            <a:srgbClr val="0A6670"/>
          </a:solidFill>
          <a:ln xmlns:a="http://schemas.openxmlformats.org/drawingml/2006/main" w="0">
            <a:noFill/>
          </a:ln>
        </p:spPr>
      </p:sp>
      <p:pic>
        <p:nvPicPr>
          <p:cNvPr id="1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7902519b1fe463d"/>
          <a:stretch xmlns:a="http://schemas.openxmlformats.org/drawingml/2006/main"/>
        </p:blipFill>
        <p:spPr>
          <a:xfrm xmlns:a="http://schemas.openxmlformats.org/drawingml/2006/main">
            <a:off x="610775" y="457200"/>
            <a:ext cx="1712151" cy="520983"/>
          </a:xfrm>
          <a:prstGeom xmlns:a="http://schemas.openxmlformats.org/drawingml/2006/main" prst="rect">
            <a:avLst/>
          </a:prstGeom>
        </p:spPr>
      </p:pic>
      <p:pic>
        <p:nvPicPr>
          <p:cNvPr id="1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a6848acbc124e57"/>
          <a:stretch xmlns:a="http://schemas.openxmlformats.org/drawingml/2006/main"/>
        </p:blipFill>
        <p:spPr>
          <a:xfrm xmlns:a="http://schemas.openxmlformats.org/drawingml/2006/main">
            <a:off x="517319" y="5248275"/>
            <a:ext cx="4327937" cy="1316929"/>
          </a:xfrm>
          <a:prstGeom xmlns:a="http://schemas.openxmlformats.org/drawingml/2006/main" prst="rect">
            <a:avLst/>
          </a:prstGeom>
        </p:spPr>
      </p:pic>
      <p:sp>
        <p:nvSpPr>
          <p:cNvPr id="5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11435640-105A-4CB4-A813-6EFF77303A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057400"/>
            <a:ext cx="6667500" cy="2686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45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45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Space that</a:t>
            </a:r>
          </a:p>
          <a:p xmlns:a="http://schemas.openxmlformats.org/drawingml/2006/main">
            <a:pPr algn="l">
              <a:defRPr sz="45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45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creates</a:t>
            </a:r>
          </a:p>
          <a:p xmlns:a="http://schemas.openxmlformats.org/drawingml/2006/main">
            <a:pPr algn="l">
              <a:defRPr sz="45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4500" b="1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opportunities</a:t>
            </a:r>
          </a:p>
        </p:txBody>
      </p:sp>
      <p:sp>
        <p:nvSpPr>
          <p:cNvPr id="6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ABB76732-ADAB-4749-8C66-80874B89BB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5295900"/>
            <a:ext cx="5762625" cy="971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20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20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Let’s discuss your business space</a:t>
            </a:r>
          </a:p>
          <a:p xmlns:a="http://schemas.openxmlformats.org/drawingml/2006/main">
            <a:pPr algn="l">
              <a:defRPr sz="20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20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or partnership.</a:t>
            </a:r>
          </a:p>
        </p:txBody>
      </p:sp>
      <p:sp>
        <p:nvSpPr>
          <p:cNvPr id="7" name="Editable text">
            <a:extLst xmlns:a="http://schemas.openxmlformats.org/drawingml/2006/main">
              <a:ext uri="{FF2B5EF4-FFF2-40B4-BE49-F238E27FC236}">
                <a16:creationId xmlns:a16="http://schemas.microsoft.com/office/drawing/2014/main" id="{8A722E76-B55E-4430-9A6E-F00297BB4C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25050" y="6486525"/>
            <a:ext cx="16954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defRPr>
            </a:pPr>
            <a:r>
              <a:rPr sz="825" b="0">
                <a:solidFill>
                  <a:srgbClr val="FFFFFF"/>
                </a:solidFill>
                <a:latin typeface="Aktiv Grotesk Ex"/>
                <a:ea typeface="Aktiv Grotesk Ex"/>
                <a:cs typeface="Aktiv Grotesk Ex"/>
              </a:rPr>
              <a:t>CONCEPT IMAGERY</a:t>
            </a:r>
          </a:p>
        </p:txBody>
      </p:sp>
    </p:spTree>
    <p:extLst>
      <p:ext uri="{BB962C8B-B14F-4D97-AF65-F5344CB8AC3E}">
        <p14:creationId xmlns:p14="http://schemas.microsoft.com/office/powerpoint/2010/main" val="2036151684"/>
      </p:ext>
    </p:extLst>
  </p:cSld>
</p:sld>
</file>

<file path=ppt/theme/theme1.xml><?xml version="1.0" encoding="utf-8"?>
<a:theme xmlns:a="http://schemas.openxmlformats.org/drawingml/2006/main" name="ChatGPT">
  <a:themeElements>
    <a:clrScheme name="GV Capital">
      <a:dk1>
        <a:srgbClr val="16232A"/>
      </a:dk1>
      <a:lt1>
        <a:srgbClr val="FFFFFF"/>
      </a:lt1>
      <a:dk2>
        <a:srgbClr val="0A6670"/>
      </a:dk2>
      <a:lt2>
        <a:srgbClr val="E4EEF0"/>
      </a:lt2>
      <a:accent1>
        <a:srgbClr val="0A6670"/>
      </a:accent1>
      <a:accent2>
        <a:srgbClr val="16232A"/>
      </a:accent2>
      <a:accent3>
        <a:srgbClr val="FF5804"/>
      </a:accent3>
      <a:accent4>
        <a:srgbClr val="E4EEF0"/>
      </a:accent4>
      <a:accent5>
        <a:srgbClr val="0A6670"/>
      </a:accent5>
      <a:accent6>
        <a:srgbClr val="16232A"/>
      </a:accent6>
      <a:hlink>
        <a:srgbClr val="0A6670"/>
      </a:hlink>
      <a:folHlink>
        <a:srgbClr val="16232A"/>
      </a:folHlink>
    </a:clrScheme>
    <a:fontScheme name="Office">
      <a:majorFont>
        <a:latin typeface="Aktiv Grotesk Ex"/>
        <a:ea typeface="Aktiv Grotesk Ex"/>
        <a:cs typeface="Aktiv Grotesk Ex"/>
      </a:majorFont>
      <a:minorFont>
        <a:latin typeface="Aktiv Grotesk Ex"/>
        <a:ea typeface="Aktiv Grotesk Ex"/>
        <a:cs typeface="Aktiv Grotesk Ex"/>
      </a:minorFont>
    </a:fontScheme>
    <a:fmtScheme name="GV Capital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2026-09-16T11:36:50.5730000Z</dcterms:created>
  <dcterms:modified xsi:type="dcterms:W3CDTF">2026-09-16T11:36:50.5730000Z</dcterms:modified>
</coreProperties>
</file>