
<file path=[Content_Types].xml><?xml version="1.0" encoding="utf-8"?>
<Types xmlns="http://schemas.openxmlformats.org/package/2006/content-types">
  <Default Extension="xml" ContentType="application/vnd.openxmlformats-package.core-properties+xml"/>
  <Default Extension="jpeg" ContentType="image/jpeg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Default Extension="fntdata" ContentType="application/x-fontdata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f313f59e82c24ad2" /><Relationship Type="http://schemas.openxmlformats.org/officeDocument/2006/relationships/extended-properties" Target="/docProps/app.xml" Id="R12284372930e4649" /><Relationship Type="http://schemas.openxmlformats.org/officeDocument/2006/relationships/officeDocument" Target="/ppt/presentation.xml" Id="R80e7185bfe2d4de3" /></Relationships>
</file>

<file path=ppt/presentation.xml><?xml version="1.0" encoding="utf-8"?>
<p:presentation xmlns:p="http://schemas.openxmlformats.org/presentationml/2006/main" embedTrueTypeFonts="1" saveSubsetFonts="0">
  <p:sldMasterIdLst>
    <p:sldMasterId xmlns:r="http://schemas.openxmlformats.org/officeDocument/2006/relationships" id="2147483648" r:id="Ra6b58f1b3d1d4716"/>
  </p:sldMasterIdLst>
  <p:notesMasterIdLst>
    <p:notesMasterId xmlns:r="http://schemas.openxmlformats.org/officeDocument/2006/relationships" r:id="R2a401cc877b2416e"/>
  </p:notesMasterIdLst>
  <p:sldIdLst>
    <p:sldId xmlns:r="http://schemas.openxmlformats.org/officeDocument/2006/relationships" id="256" r:id="R06008bdbb6d74473"/>
    <p:sldId xmlns:r="http://schemas.openxmlformats.org/officeDocument/2006/relationships" id="257" r:id="R4da929938df84fa1"/>
    <p:sldId xmlns:r="http://schemas.openxmlformats.org/officeDocument/2006/relationships" id="258" r:id="R758b7adf7093438d"/>
    <p:sldId xmlns:r="http://schemas.openxmlformats.org/officeDocument/2006/relationships" id="259" r:id="Rf4f1b4810ea748b7"/>
    <p:sldId xmlns:r="http://schemas.openxmlformats.org/officeDocument/2006/relationships" id="260" r:id="R3897ceba815a4a0f"/>
    <p:sldId xmlns:r="http://schemas.openxmlformats.org/officeDocument/2006/relationships" id="261" r:id="R21b4235a039a4584"/>
    <p:sldId xmlns:r="http://schemas.openxmlformats.org/officeDocument/2006/relationships" id="262" r:id="R3596afd86b4f4c33"/>
    <p:sldId xmlns:r="http://schemas.openxmlformats.org/officeDocument/2006/relationships" id="263" r:id="R9ff5d40ebbb44223"/>
  </p:sldIdLst>
  <p:sldSz cx="12192000" cy="6858000"/>
  <p:notesSz cx="6858000" cy="9144000"/>
  <p:embeddedFontLst>
    <p:embeddedFont>
      <p:font typeface="Aktiv Grotesk Ex" charset="0"/>
      <p:regular xmlns:ns0="http://schemas.openxmlformats.org/officeDocument/2006/relationships" ns0:id="rIdGVFont1"/>
      <p:bold xmlns:ns1="http://schemas.openxmlformats.org/officeDocument/2006/relationships" ns1:id="rIdGVFont2"/>
    </p:embeddedFont>
  </p:embeddedFontLst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<?xml version='1.0' encoding='UTF-8' standalone='yes'?>
<Relationships xmlns="http://schemas.openxmlformats.org/package/2006/relationships"><Relationship Type="http://schemas.openxmlformats.org/officeDocument/2006/relationships/theme" Target="/ppt/theme/theme1.xml" Id="R23a7db1dcdcb4a1c"/><Relationship Type="http://schemas.openxmlformats.org/officeDocument/2006/relationships/slideMaster" Target="/ppt/slideMasters/slideMaster1.xml" Id="Ra6b58f1b3d1d4716"/><Relationship Type="http://schemas.openxmlformats.org/officeDocument/2006/relationships/notesMaster" Target="/ppt/notesMasters/notesMaster1.xml" Id="R2a401cc877b2416e"/><Relationship Type="http://schemas.openxmlformats.org/officeDocument/2006/relationships/presProps" Target="/ppt/presProps.xml" Id="R7722dfd88c9a4bc3"/><Relationship Type="http://schemas.openxmlformats.org/officeDocument/2006/relationships/tableStyles" Target="/ppt/tableStyles.xml" Id="R2969caff88694d64"/><Relationship Type="http://schemas.openxmlformats.org/officeDocument/2006/relationships/slide" Target="/ppt/slides/slide1.xml" Id="R06008bdbb6d74473"/><Relationship Type="http://schemas.openxmlformats.org/officeDocument/2006/relationships/slide" Target="/ppt/slides/slide2.xml" Id="R4da929938df84fa1"/><Relationship Type="http://schemas.openxmlformats.org/officeDocument/2006/relationships/slide" Target="/ppt/slides/slide3.xml" Id="R758b7adf7093438d"/><Relationship Type="http://schemas.openxmlformats.org/officeDocument/2006/relationships/slide" Target="/ppt/slides/slide4.xml" Id="Rf4f1b4810ea748b7"/><Relationship Type="http://schemas.openxmlformats.org/officeDocument/2006/relationships/slide" Target="/ppt/slides/slide5.xml" Id="R3897ceba815a4a0f"/><Relationship Type="http://schemas.openxmlformats.org/officeDocument/2006/relationships/slide" Target="/ppt/slides/slide6.xml" Id="R21b4235a039a4584"/><Relationship Type="http://schemas.openxmlformats.org/officeDocument/2006/relationships/slide" Target="/ppt/slides/slide7.xml" Id="R3596afd86b4f4c33"/><Relationship Type="http://schemas.openxmlformats.org/officeDocument/2006/relationships/slide" Target="/ppt/slides/slide8.xml" Id="R9ff5d40ebbb44223"/><Relationship Id="rIdGVFont1" Type="http://schemas.openxmlformats.org/officeDocument/2006/relationships/font" Target="fonts/GV-AktivGroteskEx-Regular.fntdata"/><Relationship Id="rIdGVFont2" Type="http://schemas.openxmlformats.org/officeDocument/2006/relationships/font" Target="fonts/GV-AktivGroteskEx-Bold.fntdata"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d52940223f334494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GV Capital">
      <a:dk1>
        <a:srgbClr val="16232A"/>
      </a:dk1>
      <a:lt1>
        <a:srgbClr val="FFFFFF"/>
      </a:lt1>
      <a:dk2>
        <a:srgbClr val="0A6670"/>
      </a:dk2>
      <a:lt2>
        <a:srgbClr val="E4EEF0"/>
      </a:lt2>
      <a:accent1>
        <a:srgbClr val="0A6670"/>
      </a:accent1>
      <a:accent2>
        <a:srgbClr val="16232A"/>
      </a:accent2>
      <a:accent3>
        <a:srgbClr val="FF5804"/>
      </a:accent3>
      <a:accent4>
        <a:srgbClr val="E4EEF0"/>
      </a:accent4>
      <a:accent5>
        <a:srgbClr val="0A6670"/>
      </a:accent5>
      <a:accent6>
        <a:srgbClr val="16232A"/>
      </a:accent6>
      <a:hlink>
        <a:srgbClr val="0A6670"/>
      </a:hlink>
      <a:folHlink>
        <a:srgbClr val="16232A"/>
      </a:folHlink>
    </a:clrScheme>
    <a:fontScheme name="Office">
      <a:majorFont>
        <a:latin typeface="Aktiv Grotesk Ex"/>
        <a:ea typeface="Aktiv Grotesk Ex"/>
        <a:cs typeface="Aktiv Grotesk Ex"/>
      </a:majorFont>
      <a:minorFont>
        <a:latin typeface="Aktiv Grotesk Ex"/>
        <a:ea typeface="Aktiv Grotesk Ex"/>
        <a:cs typeface="Aktiv Grotesk Ex"/>
      </a:minorFont>
    </a:fontScheme>
    <a:fmtScheme name="GV Capital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a45a1e586b21404f" /><Relationship Type="http://schemas.openxmlformats.org/officeDocument/2006/relationships/notesMaster" Target="/ppt/notesMasters/notesMaster1.xml" Id="Rfc742cb4ceda441b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462ba483b80a4610" /><Relationship Type="http://schemas.openxmlformats.org/officeDocument/2006/relationships/notesMaster" Target="/ppt/notesMasters/notesMaster1.xml" Id="R047f9db687a04aa9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29b98b20fc48429a" /><Relationship Type="http://schemas.openxmlformats.org/officeDocument/2006/relationships/notesMaster" Target="/ppt/notesMasters/notesMaster1.xml" Id="Rcf1fbc4e21474b11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e4399596b4bf4738" /><Relationship Type="http://schemas.openxmlformats.org/officeDocument/2006/relationships/notesMaster" Target="/ppt/notesMasters/notesMaster1.xml" Id="Rbfc0e032969a4429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0cf2ea824f884924" /><Relationship Type="http://schemas.openxmlformats.org/officeDocument/2006/relationships/notesMaster" Target="/ppt/notesMasters/notesMaster1.xml" Id="Red7983aeb5a8407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f135667cbe2643ee" /><Relationship Type="http://schemas.openxmlformats.org/officeDocument/2006/relationships/notesMaster" Target="/ppt/notesMasters/notesMaster1.xml" Id="R083df8cdc89f4f1a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9df98ac23b6a4bdf" /><Relationship Type="http://schemas.openxmlformats.org/officeDocument/2006/relationships/notesMaster" Target="/ppt/notesMasters/notesMaster1.xml" Id="R52b73797a5624748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5756700f714e46ef" /><Relationship Type="http://schemas.openxmlformats.org/officeDocument/2006/relationships/notesMaster" Target="/ppt/notesMasters/notesMaster1.xml" Id="R387ab638755c4999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Use approved project information only. Replace all commercial and financial fields with verified information. This template contains no invented investment figures.</a:t>
            </a:r>
          </a:p>
          <a:p xmlns:a="http://schemas.openxmlformats.org/drawingml/2006/main">
            <a:r>
              <a:t>Image source: assets/gv-facade-wide-evidence.jpeg. Brand concept visualization, not evidence of a completed or available project.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Replace each bracket with verified project information. Current stage must reflect actual status.</a:t>
            </a:r>
          </a:p>
          <a:p xmlns:a="http://schemas.openxmlformats.org/drawingml/2006/main">
            <a:r>
              <a:t>Image source: assets/gv-facade-mockup.jpeg. Brand concept visualization, not evidence of a completed or available project.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Replace the concept image with an approved site plan or project photograph. Keep units visible for all measurements.</a:t>
            </a:r>
          </a:p>
          <a:p xmlns:a="http://schemas.openxmlformats.org/drawingml/2006/main">
            <a:r>
              <a:t>Image source: assets/gv-campus-daylight.png. Brand concept visualization, not evidence of a completed or available project.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Use verified research findings. A lead or expression of interest does not mean an agreed sale.</a:t>
            </a:r>
          </a:p>
          <a:p xmlns:a="http://schemas.openxmlformats.org/drawingml/2006/main">
            <a:r>
              <a:t>Image source: assets/brand-editorial-v2/01-georgian-ventures-overhead.webp. Brand concept visualization, not evidence of a completed or available project.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Use actual results or approved forecasts. Identify assumptions. Reconcile totals with the financial model. IRR and NPV must come from a separate validated model.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Adapt the stages to the project. Use approved timing. Completion conditions identify the required outcome for each stage.</a:t>
            </a:r>
          </a:p>
          <a:p xmlns:a="http://schemas.openxmlformats.org/drawingml/2006/main">
            <a:r>
              <a:t>Image source: assets/gv-office-corridor-glass-field-v2.png. Brand concept visualization, not evidence of a completed or available project.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Assess risks for the specific project. The categories below organize an assessment and do not imply identified problems.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State the proposal, discussion format and verified contact details. Personal contact information remains blank.</a:t>
            </a:r>
          </a:p>
          <a:p xmlns:a="http://schemas.openxmlformats.org/drawingml/2006/main">
            <a:r>
              <a:t>Image source: assets/brand-editorial-v2/04-direction.webp. Brand concept visualization, not evidence of a completed or available project.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918534b253242f1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32a156593c2f432e" /><Relationship Type="http://schemas.openxmlformats.org/officeDocument/2006/relationships/slideLayout" Target="/ppt/slideLayouts/slideLayout1.xml" Id="R95a1840006fb45a7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95a1840006fb45a7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Aktiv Grotesk Ex"/>
          <a:ea typeface="Aktiv Grotesk Ex"/>
          <a:cs typeface="Aktiv Grotesk Ex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Aktiv Grotesk Ex"/>
          <a:ea typeface="Aktiv Grotesk Ex"/>
          <a:cs typeface="Aktiv Grotesk Ex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Aktiv Grotesk Ex"/>
          <a:ea typeface="Aktiv Grotesk Ex"/>
          <a:cs typeface="Aktiv Grotesk Ex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Aktiv Grotesk Ex"/>
          <a:ea typeface="Aktiv Grotesk Ex"/>
          <a:cs typeface="Aktiv Grotesk Ex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Aktiv Grotesk Ex"/>
          <a:ea typeface="Aktiv Grotesk Ex"/>
          <a:cs typeface="Aktiv Grotesk Ex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Aktiv Grotesk Ex"/>
          <a:ea typeface="Aktiv Grotesk Ex"/>
          <a:cs typeface="Aktiv Grotesk Ex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Aktiv Grotesk Ex"/>
          <a:ea typeface="Aktiv Grotesk Ex"/>
          <a:cs typeface="Aktiv Grotesk Ex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Aktiv Grotesk Ex"/>
          <a:ea typeface="Aktiv Grotesk Ex"/>
          <a:cs typeface="Aktiv Grotesk Ex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Aktiv Grotesk Ex"/>
          <a:ea typeface="Aktiv Grotesk Ex"/>
          <a:cs typeface="Aktiv Grotesk Ex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Aktiv Grotesk Ex"/>
          <a:ea typeface="Aktiv Grotesk Ex"/>
          <a:cs typeface="Aktiv Grotesk Ex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Aktiv Grotesk Ex"/>
          <a:ea typeface="Aktiv Grotesk Ex"/>
          <a:cs typeface="Aktiv Grotesk Ex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Aktiv Grotesk Ex"/>
          <a:ea typeface="Aktiv Grotesk Ex"/>
          <a:cs typeface="Aktiv Grotesk Ex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Aktiv Grotesk Ex"/>
          <a:ea typeface="Aktiv Grotesk Ex"/>
          <a:cs typeface="Aktiv Grotesk Ex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Aktiv Grotesk Ex"/>
          <a:ea typeface="Aktiv Grotesk Ex"/>
          <a:cs typeface="Aktiv Grotesk Ex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Aktiv Grotesk Ex"/>
          <a:ea typeface="Aktiv Grotesk Ex"/>
          <a:cs typeface="Aktiv Grotesk Ex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Aktiv Grotesk Ex"/>
          <a:ea typeface="Aktiv Grotesk Ex"/>
          <a:cs typeface="Aktiv Grotesk Ex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Aktiv Grotesk Ex"/>
          <a:ea typeface="Aktiv Grotesk Ex"/>
          <a:cs typeface="Aktiv Grotesk Ex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Aktiv Grotesk Ex"/>
          <a:ea typeface="Aktiv Grotesk Ex"/>
          <a:cs typeface="Aktiv Grotesk Ex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Aktiv Grotesk Ex"/>
          <a:ea typeface="Aktiv Grotesk Ex"/>
          <a:cs typeface="Aktiv Grotesk Ex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GV Capital">
      <a:dk1>
        <a:srgbClr val="16232A"/>
      </a:dk1>
      <a:lt1>
        <a:srgbClr val="FFFFFF"/>
      </a:lt1>
      <a:dk2>
        <a:srgbClr val="0A6670"/>
      </a:dk2>
      <a:lt2>
        <a:srgbClr val="E4EEF0"/>
      </a:lt2>
      <a:accent1>
        <a:srgbClr val="0A6670"/>
      </a:accent1>
      <a:accent2>
        <a:srgbClr val="16232A"/>
      </a:accent2>
      <a:accent3>
        <a:srgbClr val="FF5804"/>
      </a:accent3>
      <a:accent4>
        <a:srgbClr val="E4EEF0"/>
      </a:accent4>
      <a:accent5>
        <a:srgbClr val="0A6670"/>
      </a:accent5>
      <a:accent6>
        <a:srgbClr val="16232A"/>
      </a:accent6>
      <a:hlink>
        <a:srgbClr val="0A6670"/>
      </a:hlink>
      <a:folHlink>
        <a:srgbClr val="16232A"/>
      </a:folHlink>
    </a:clrScheme>
    <a:fontScheme name="Office">
      <a:majorFont>
        <a:latin typeface="Aktiv Grotesk Ex"/>
        <a:ea typeface="Aktiv Grotesk Ex"/>
        <a:cs typeface="Aktiv Grotesk Ex"/>
      </a:majorFont>
      <a:minorFont>
        <a:latin typeface="Aktiv Grotesk Ex"/>
        <a:ea typeface="Aktiv Grotesk Ex"/>
        <a:cs typeface="Aktiv Grotesk Ex"/>
      </a:minorFont>
    </a:fontScheme>
    <a:fmtScheme name="GV Capital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ff7f681518f417e" /><Relationship Type="http://schemas.openxmlformats.org/officeDocument/2006/relationships/image" Target="/ppt/media/image.jpeg" Id="Rcbddecd3048b461e" /><Relationship Type="http://schemas.openxmlformats.org/officeDocument/2006/relationships/image" Target="/ppt/media/image.png" Id="Rf364ffbb8ac54a8c" /><Relationship Type="http://schemas.openxmlformats.org/officeDocument/2006/relationships/image" Target="/ppt/media/image2.png" Id="Rffc363d81a084add" /><Relationship Type="http://schemas.openxmlformats.org/officeDocument/2006/relationships/notesSlide" Target="/ppt/notesSlides/notesSlide1.xml" Id="R7f3ac5e759b4402c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0c8d26e42e543e6" /><Relationship Type="http://schemas.openxmlformats.org/officeDocument/2006/relationships/image" Target="/ppt/media/image3.png" Id="R969ca0b8947143c4" /><Relationship Type="http://schemas.openxmlformats.org/officeDocument/2006/relationships/image" Target="/ppt/media/image2.jpeg" Id="Ra49b9163017e4068" /><Relationship Type="http://schemas.openxmlformats.org/officeDocument/2006/relationships/notesSlide" Target="/ppt/notesSlides/notesSlide2.xml" Id="R66de7cd65d6a4221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adf2e51e9bb49d2" /><Relationship Type="http://schemas.openxmlformats.org/officeDocument/2006/relationships/image" Target="/ppt/media/image4.png" Id="Rf88a16f7fd934f23" /><Relationship Type="http://schemas.openxmlformats.org/officeDocument/2006/relationships/image" Target="/ppt/media/image3.jpeg" Id="Ra18fef2462fc4564" /><Relationship Type="http://schemas.openxmlformats.org/officeDocument/2006/relationships/notesSlide" Target="/ppt/notesSlides/notesSlide3.xml" Id="Rf3c0c4c6fca84fb8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d7058d6dd3d429f" /><Relationship Type="http://schemas.openxmlformats.org/officeDocument/2006/relationships/image" Target="/ppt/media/image5.png" Id="Rc9f3c645084045eb" /><Relationship Type="http://schemas.openxmlformats.org/officeDocument/2006/relationships/image" Target="/ppt/media/image4.jpeg" Id="Rb74d8145894b49b6" /><Relationship Type="http://schemas.openxmlformats.org/officeDocument/2006/relationships/notesSlide" Target="/ppt/notesSlides/notesSlide4.xml" Id="R102831408b574b0b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e48b9aae9b94c81" /><Relationship Type="http://schemas.openxmlformats.org/officeDocument/2006/relationships/image" Target="/ppt/media/image6.png" Id="R4af8574f01304c5e" /><Relationship Type="http://schemas.openxmlformats.org/officeDocument/2006/relationships/image" Target="/ppt/media/image7.png" Id="R1cdd016f74a6442f" /><Relationship Type="http://schemas.openxmlformats.org/officeDocument/2006/relationships/notesSlide" Target="/ppt/notesSlides/notesSlide5.xml" Id="Re19fceb952c242c5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1904e1837814260" /><Relationship Type="http://schemas.openxmlformats.org/officeDocument/2006/relationships/image" Target="/ppt/media/image8.png" Id="Reb5e90498e094eb6" /><Relationship Type="http://schemas.openxmlformats.org/officeDocument/2006/relationships/image" Target="/ppt/media/image5.jpeg" Id="R3c3569748fc9451a" /><Relationship Type="http://schemas.openxmlformats.org/officeDocument/2006/relationships/notesSlide" Target="/ppt/notesSlides/notesSlide6.xml" Id="Rc8b102327eb64836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0d15c2f3eb54d72" /><Relationship Type="http://schemas.openxmlformats.org/officeDocument/2006/relationships/image" Target="/ppt/media/image9.png" Id="R6e83e6b0201f46ef" /><Relationship Type="http://schemas.openxmlformats.org/officeDocument/2006/relationships/notesSlide" Target="/ppt/notesSlides/notesSlide7.xml" Id="Rdad5bf4d6e8f4b51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e932af6c8a8492c" /><Relationship Type="http://schemas.openxmlformats.org/officeDocument/2006/relationships/image" Target="/ppt/media/image10.png" Id="Raa509a526c1e436a" /><Relationship Type="http://schemas.openxmlformats.org/officeDocument/2006/relationships/image" Target="/ppt/media/image6.jpeg" Id="R3c743d8dbba64ce2" /><Relationship Type="http://schemas.openxmlformats.org/officeDocument/2006/relationships/notesSlide" Target="/ppt/notesSlides/notesSlide8.xml" Id="R9e02f1853db749dd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16232A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bddecd3048b461e"/>
          <a:srcRect xmlns:a="http://schemas.openxmlformats.org/drawingml/2006/main" l="27817" t="0" r="27817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4953000" y="0"/>
            <a:ext cx="7239000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Brand architectural cut">
            <a:extLst xmlns:a="http://schemas.openxmlformats.org/drawingml/2006/main">
              <a:ext uri="{FF2B5EF4-FFF2-40B4-BE49-F238E27FC236}">
                <a16:creationId xmlns:a16="http://schemas.microsoft.com/office/drawing/2014/main" id="{A21D7247-97F2-4C73-A6F6-BF14498500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6934200" cy="6858000"/>
          </a:xfrm>
          <a:custGeom xmlns:a="http://schemas.openxmlformats.org/drawingml/2006/main">
            <a:pathLst>
              <a:path w="6934200" h="6858000">
                <a:moveTo>
                  <a:pt x="0" y="0"/>
                </a:moveTo>
                <a:lnTo>
                  <a:pt x="6934200" y="0"/>
                </a:lnTo>
                <a:lnTo>
                  <a:pt x="4953000" y="6858000"/>
                </a:lnTo>
                <a:lnTo>
                  <a:pt x="0" y="6858000"/>
                </a:lnTo>
                <a:close/>
              </a:path>
            </a:pathLst>
          </a:custGeom>
          <a:solidFill xmlns:a="http://schemas.openxmlformats.org/drawingml/2006/main">
            <a:srgbClr val="16232A"/>
          </a:solidFill>
          <a:ln xmlns:a="http://schemas.openxmlformats.org/drawingml/2006/main" w="0">
            <a:noFill/>
          </a:ln>
        </p:spPr>
      </p:sp>
      <p:sp>
        <p:nvSpPr>
          <p:cNvPr id="3" name="Brand architectural cut">
            <a:extLst xmlns:a="http://schemas.openxmlformats.org/drawingml/2006/main">
              <a:ext uri="{FF2B5EF4-FFF2-40B4-BE49-F238E27FC236}">
                <a16:creationId xmlns:a16="http://schemas.microsoft.com/office/drawing/2014/main" id="{A48DAF25-EA13-43B2-A170-46D4D3D5BF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0"/>
            <a:ext cx="2305050" cy="6858000"/>
          </a:xfrm>
          <a:custGeom xmlns:a="http://schemas.openxmlformats.org/drawingml/2006/main">
            <a:pathLst>
              <a:path w="2305050" h="6858000">
                <a:moveTo>
                  <a:pt x="1981200" y="0"/>
                </a:moveTo>
                <a:lnTo>
                  <a:pt x="2305050" y="0"/>
                </a:lnTo>
                <a:lnTo>
                  <a:pt x="323850" y="6858000"/>
                </a:lnTo>
                <a:lnTo>
                  <a:pt x="0" y="6858000"/>
                </a:lnTo>
                <a:close/>
              </a:path>
            </a:pathLst>
          </a:custGeom>
          <a:solidFill xmlns:a="http://schemas.openxmlformats.org/drawingml/2006/main">
            <a:srgbClr val="0A6670"/>
          </a:solidFill>
          <a:ln xmlns:a="http://schemas.openxmlformats.org/drawingml/2006/main" w="0">
            <a:noFill/>
          </a:ln>
        </p:spPr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364ffbb8ac54a8c"/>
          <a:stretch xmlns:a="http://schemas.openxmlformats.org/drawingml/2006/main"/>
        </p:blipFill>
        <p:spPr>
          <a:xfrm xmlns:a="http://schemas.openxmlformats.org/drawingml/2006/main">
            <a:off x="610840" y="514350"/>
            <a:ext cx="1807270" cy="549927"/>
          </a:xfrm>
          <a:prstGeom xmlns:a="http://schemas.openxmlformats.org/drawingml/2006/main" prst="rect">
            <a:avLst/>
          </a:prstGeom>
        </p:spPr>
      </p:pic>
      <p:pic>
        <p:nvPicPr>
          <p:cNvPr id="15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fc363d81a084add"/>
          <a:stretch xmlns:a="http://schemas.openxmlformats.org/drawingml/2006/main"/>
        </p:blipFill>
        <p:spPr>
          <a:xfrm xmlns:a="http://schemas.openxmlformats.org/drawingml/2006/main">
            <a:off x="441217" y="5172075"/>
            <a:ext cx="4470616" cy="1360345"/>
          </a:xfrm>
          <a:prstGeom xmlns:a="http://schemas.openxmlformats.org/drawingml/2006/main" prst="rect">
            <a:avLst/>
          </a:prstGeom>
        </p:spPr>
      </p:pic>
      <p:sp>
        <p:nvSpPr>
          <p:cNvPr id="6" name="Cover title">
            <a:extLst xmlns:a="http://schemas.openxmlformats.org/drawingml/2006/main">
              <a:ext uri="{FF2B5EF4-FFF2-40B4-BE49-F238E27FC236}">
                <a16:creationId xmlns:a16="http://schemas.microsoft.com/office/drawing/2014/main" id="{742A6A48-1CB6-435A-898F-05EEB58B2F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47900"/>
            <a:ext cx="5905500" cy="2133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4800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4800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rPr>
              <a:t>[Official</a:t>
            </a:r>
          </a:p>
          <a:p xmlns:a="http://schemas.openxmlformats.org/drawingml/2006/main">
            <a:pPr algn="l">
              <a:defRPr sz="4800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4800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rPr>
              <a:t>project name]</a:t>
            </a:r>
          </a:p>
        </p:txBody>
      </p:sp>
      <p:sp>
        <p:nvSpPr>
          <p:cNvPr id="7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AB6AF3F6-1FF3-4324-B55F-ADACE3C7B7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4648200"/>
            <a:ext cx="485775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1950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1950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rPr>
              <a:t>Investment presentation</a:t>
            </a:r>
          </a:p>
        </p:txBody>
      </p:sp>
      <p:sp>
        <p:nvSpPr>
          <p:cNvPr id="8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2DDFD484-8A71-4D5C-86C6-E5C8E6D304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5715000"/>
            <a:ext cx="4143375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1575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rPr>
              <a:t>[LOCATION] / [DATE]</a:t>
            </a:r>
          </a:p>
        </p:txBody>
      </p:sp>
      <p:sp>
        <p:nvSpPr>
          <p:cNvPr id="9" name="Brand colour plane">
            <a:extLst xmlns:a="http://schemas.openxmlformats.org/drawingml/2006/main">
              <a:ext uri="{FF2B5EF4-FFF2-40B4-BE49-F238E27FC236}">
                <a16:creationId xmlns:a16="http://schemas.microsoft.com/office/drawing/2014/main" id="{7BC1C0F1-CEF2-47B3-9A92-92CAED3D9E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4343400"/>
            <a:ext cx="47625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5804"/>
          </a:solidFill>
          <a:ln xmlns:a="http://schemas.openxmlformats.org/drawingml/2006/main" w="0">
            <a:noFill/>
          </a:ln>
        </p:spPr>
      </p:sp>
      <p:sp>
        <p:nvSpPr>
          <p:cNvPr id="10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42DE2FDF-55AC-4268-97EA-E223273331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77450" y="6477000"/>
            <a:ext cx="16573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825" b="0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rPr>
              <a:t>CONCEPT IMAGERY</a:t>
            </a:r>
          </a:p>
        </p:txBody>
      </p:sp>
    </p:spTree>
    <p:extLst>
      <p:ext uri="{BB962C8B-B14F-4D97-AF65-F5344CB8AC3E}">
        <p14:creationId xmlns:p14="http://schemas.microsoft.com/office/powerpoint/2010/main" val="1008177073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69ca0b8947143c4"/>
          <a:stretch xmlns:a="http://schemas.openxmlformats.org/drawingml/2006/main"/>
        </p:blipFill>
        <p:spPr>
          <a:xfrm xmlns:a="http://schemas.openxmlformats.org/drawingml/2006/main">
            <a:off x="610566" y="400050"/>
            <a:ext cx="1407768" cy="428364"/>
          </a:xfrm>
          <a:prstGeom xmlns:a="http://schemas.openxmlformats.org/drawingml/2006/main" prst="rect">
            <a:avLst/>
          </a:prstGeom>
        </p:spPr>
      </p:pic>
      <p:sp>
        <p:nvSpPr>
          <p:cNvPr id="2" name="Slide title">
            <a:extLst xmlns:a="http://schemas.openxmlformats.org/drawingml/2006/main">
              <a:ext uri="{FF2B5EF4-FFF2-40B4-BE49-F238E27FC236}">
                <a16:creationId xmlns:a16="http://schemas.microsoft.com/office/drawing/2014/main" id="{F753717D-664D-4457-A800-8E8F2FA39E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162050"/>
            <a:ext cx="10839450" cy="1200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3600" b="1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3600" b="1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rPr>
              <a:t>Project overview</a:t>
            </a:r>
          </a:p>
        </p:txBody>
      </p:sp>
      <p:sp>
        <p:nvSpPr>
          <p:cNvPr id="3" name="Signal Orange accent">
            <a:extLst xmlns:a="http://schemas.openxmlformats.org/drawingml/2006/main">
              <a:ext uri="{FF2B5EF4-FFF2-40B4-BE49-F238E27FC236}">
                <a16:creationId xmlns:a16="http://schemas.microsoft.com/office/drawing/2014/main" id="{F59D0E64-E1B8-47DF-999E-8A90815806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000125"/>
            <a:ext cx="32385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5804"/>
          </a:solidFill>
          <a:ln xmlns:a="http://schemas.openxmlformats.org/drawingml/2006/main" w="0">
            <a:noFill/>
          </a:ln>
        </p:spPr>
      </p:sp>
      <p:sp>
        <p:nvSpPr>
          <p:cNvPr id="4" name="Brand alignment rule">
            <a:extLst xmlns:a="http://schemas.openxmlformats.org/drawingml/2006/main">
              <a:ext uri="{FF2B5EF4-FFF2-40B4-BE49-F238E27FC236}">
                <a16:creationId xmlns:a16="http://schemas.microsoft.com/office/drawing/2014/main" id="{A9FDAC1F-18EF-4A2C-8380-60F09E6D60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381750"/>
            <a:ext cx="109728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B8CDD1"/>
            </a:solidFill>
          </a:ln>
        </p:spPr>
      </p:sp>
      <p:sp>
        <p:nvSpPr>
          <p:cNvPr id="5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44076EBF-AFC5-4674-8B1B-1051E51EF1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96050"/>
            <a:ext cx="33337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46616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900" b="0">
                <a:solidFill>
                  <a:srgbClr val="46616A"/>
                </a:solidFill>
                <a:latin typeface="Aktiv Grotesk Ex"/>
                <a:ea typeface="Aktiv Grotesk Ex"/>
                <a:cs typeface="Aktiv Grotesk Ex"/>
              </a:rPr>
              <a:t>GV CAPITAL</a:t>
            </a:r>
          </a:p>
        </p:txBody>
      </p:sp>
      <p:sp>
        <p:nvSpPr>
          <p:cNvPr id="6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7575F043-720B-40C7-824C-9DCE25547A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29950" y="6457950"/>
            <a:ext cx="5524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r">
              <a:defRPr sz="1125" b="0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1125" b="0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rPr>
              <a:t>02</a:t>
            </a:r>
          </a:p>
        </p:txBody>
      </p:sp>
      <p:graphicFrame>
        <p:nvGraphicFramePr>
          <p:cNvPr id="18" name=""/>
          <p:cNvGraphicFramePr/>
          <p:nvPr/>
        </p:nvGraphicFramePr>
        <p:xfrm>
          <a:off xmlns:a="http://schemas.openxmlformats.org/drawingml/2006/main" x="609600" y="2514600"/>
          <a:ext xmlns:a="http://schemas.openxmlformats.org/drawingml/2006/main" cx="8220075" cy="3638550"/>
        </p:xfrm>
        <a:graphic xmlns:a="http://schemas.openxmlformats.org/drawingml/2006/main">
          <a:graphicData uri="http://schemas.openxmlformats.org/drawingml/2006/table">
            <a:tbl>
              <a:tblPr firstRow="1" bandRow="0"/>
              <a:tblGrid>
                <a:gridCol w="2628900"/>
                <a:gridCol w="5591175"/>
              </a:tblGrid>
              <a:tr h="606425">
                <a:tc>
                  <a:txBody>
                    <a:bodyPr/>
                    <a:lstStyle/>
                    <a:p>
                      <a:r>
                        <a:rPr sz="1650" b="1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PARAMETER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0A667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1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PROJECT INFORMATION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0A6670"/>
                    </a:solidFill>
                  </a:tcPr>
                </a:tc>
              </a:tr>
              <a:tr h="606425">
                <a:tc>
                  <a:txBody>
                    <a:bodyPr/>
                    <a:lstStyle/>
                    <a:p>
                      <a:r>
                        <a:rPr sz="1650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Use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[Project type and intended use]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</a:tr>
              <a:tr h="606425">
                <a:tc>
                  <a:txBody>
                    <a:bodyPr/>
                    <a:lstStyle/>
                    <a:p>
                      <a:r>
                        <a:rPr sz="1650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Location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[Address / location]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</a:tr>
              <a:tr h="606425">
                <a:tc>
                  <a:txBody>
                    <a:bodyPr/>
                    <a:lstStyle/>
                    <a:p>
                      <a:r>
                        <a:rPr sz="1650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Scale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[Land / building / units]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</a:tr>
              <a:tr h="606425">
                <a:tc>
                  <a:txBody>
                    <a:bodyPr/>
                    <a:lstStyle/>
                    <a:p>
                      <a:r>
                        <a:rPr sz="1650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Current stage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[Stage and current status]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</a:tr>
              <a:tr h="606425">
                <a:tc>
                  <a:txBody>
                    <a:bodyPr/>
                    <a:lstStyle/>
                    <a:p>
                      <a:r>
                        <a:rPr sz="1650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Investment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[Amount / currency / participation]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</a:tr>
            </a:tbl>
          </a:graphicData>
        </a:graphic>
      </p:graphicFrame>
      <p:pic>
        <p:nvPicPr>
          <p:cNvPr id="1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49b9163017e4068"/>
          <a:srcRect xmlns:a="http://schemas.openxmlformats.org/drawingml/2006/main" l="32329" t="0" r="32329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9134475" y="2286000"/>
            <a:ext cx="2447925" cy="3867150"/>
          </a:xfrm>
          <a:prstGeom xmlns:a="http://schemas.openxmlformats.org/drawingml/2006/main" prst="rect">
            <a:avLst/>
          </a:prstGeom>
        </p:spPr>
      </p:pic>
      <p:sp>
        <p:nvSpPr>
          <p:cNvPr id="9" name="Concept imagery disclosure backing">
            <a:extLst xmlns:a="http://schemas.openxmlformats.org/drawingml/2006/main">
              <a:ext uri="{FF2B5EF4-FFF2-40B4-BE49-F238E27FC236}">
                <a16:creationId xmlns:a16="http://schemas.microsoft.com/office/drawing/2014/main" id="{48B25EDE-0FF7-4765-8FA1-5C9453D932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67825" y="5829300"/>
            <a:ext cx="156210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4EEF0"/>
          </a:solidFill>
          <a:ln xmlns:a="http://schemas.openxmlformats.org/drawingml/2006/main" w="0">
            <a:noFill/>
          </a:ln>
        </p:spPr>
      </p:sp>
      <p:sp>
        <p:nvSpPr>
          <p:cNvPr id="10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84C99138-CE19-4F1E-B789-580600AAD7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44025" y="5876925"/>
            <a:ext cx="14287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825" b="0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rPr>
              <a:t>CONCEPT IMAGERY</a:t>
            </a:r>
          </a:p>
        </p:txBody>
      </p:sp>
      <p:sp>
        <p:nvSpPr>
          <p:cNvPr id="11" name="Brand colour plane">
            <a:extLst xmlns:a="http://schemas.openxmlformats.org/drawingml/2006/main">
              <a:ext uri="{FF2B5EF4-FFF2-40B4-BE49-F238E27FC236}">
                <a16:creationId xmlns:a16="http://schemas.microsoft.com/office/drawing/2014/main" id="{D5D4FBDF-3954-4F46-A8A7-1717581FF0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39225" y="2286000"/>
            <a:ext cx="47625" cy="38671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5804"/>
          </a:solidFill>
          <a:ln xmlns:a="http://schemas.openxmlformats.org/drawingml/2006/main" w="0">
            <a:noFill/>
          </a:ln>
        </p:spPr>
      </p:sp>
    </p:spTree>
    <p:extLst>
      <p:ext uri="{BB962C8B-B14F-4D97-AF65-F5344CB8AC3E}">
        <p14:creationId xmlns:p14="http://schemas.microsoft.com/office/powerpoint/2010/main" val="1820028241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E4EEF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88a16f7fd934f23"/>
          <a:stretch xmlns:a="http://schemas.openxmlformats.org/drawingml/2006/main"/>
        </p:blipFill>
        <p:spPr>
          <a:xfrm xmlns:a="http://schemas.openxmlformats.org/drawingml/2006/main">
            <a:off x="610566" y="400050"/>
            <a:ext cx="1407768" cy="428364"/>
          </a:xfrm>
          <a:prstGeom xmlns:a="http://schemas.openxmlformats.org/drawingml/2006/main" prst="rect">
            <a:avLst/>
          </a:prstGeom>
        </p:spPr>
      </p:pic>
      <p:sp>
        <p:nvSpPr>
          <p:cNvPr id="2" name="Slide title">
            <a:extLst xmlns:a="http://schemas.openxmlformats.org/drawingml/2006/main">
              <a:ext uri="{FF2B5EF4-FFF2-40B4-BE49-F238E27FC236}">
                <a16:creationId xmlns:a16="http://schemas.microsoft.com/office/drawing/2014/main" id="{D2320C9F-D002-4EE3-8437-32498F573E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162050"/>
            <a:ext cx="10839450" cy="1200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3600" b="1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3600" b="1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rPr>
              <a:t>Site and space</a:t>
            </a:r>
          </a:p>
        </p:txBody>
      </p:sp>
      <p:sp>
        <p:nvSpPr>
          <p:cNvPr id="3" name="Signal Orange accent">
            <a:extLst xmlns:a="http://schemas.openxmlformats.org/drawingml/2006/main">
              <a:ext uri="{FF2B5EF4-FFF2-40B4-BE49-F238E27FC236}">
                <a16:creationId xmlns:a16="http://schemas.microsoft.com/office/drawing/2014/main" id="{6D6297FE-91B5-42D9-90EC-11DB1C19D0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000125"/>
            <a:ext cx="32385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5804"/>
          </a:solidFill>
          <a:ln xmlns:a="http://schemas.openxmlformats.org/drawingml/2006/main" w="0">
            <a:noFill/>
          </a:ln>
        </p:spPr>
      </p:sp>
      <p:sp>
        <p:nvSpPr>
          <p:cNvPr id="4" name="Brand alignment rule">
            <a:extLst xmlns:a="http://schemas.openxmlformats.org/drawingml/2006/main">
              <a:ext uri="{FF2B5EF4-FFF2-40B4-BE49-F238E27FC236}">
                <a16:creationId xmlns:a16="http://schemas.microsoft.com/office/drawing/2014/main" id="{A78E815D-ACB6-47C8-8ACD-9ECC3871CD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381750"/>
            <a:ext cx="109728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B8CDD1"/>
            </a:solidFill>
          </a:ln>
        </p:spPr>
      </p:sp>
      <p:sp>
        <p:nvSpPr>
          <p:cNvPr id="5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05749AC1-335F-4319-93B4-C0D78D0129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96050"/>
            <a:ext cx="33337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46616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900" b="0">
                <a:solidFill>
                  <a:srgbClr val="46616A"/>
                </a:solidFill>
                <a:latin typeface="Aktiv Grotesk Ex"/>
                <a:ea typeface="Aktiv Grotesk Ex"/>
                <a:cs typeface="Aktiv Grotesk Ex"/>
              </a:rPr>
              <a:t>GV CAPITAL</a:t>
            </a:r>
          </a:p>
        </p:txBody>
      </p:sp>
      <p:sp>
        <p:nvSpPr>
          <p:cNvPr id="6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DECC56CF-90CC-40BE-B911-0941B72ADF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29950" y="6457950"/>
            <a:ext cx="5524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r">
              <a:defRPr sz="1125" b="0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1125" b="0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rPr>
              <a:t>03</a:t>
            </a:r>
          </a:p>
        </p:txBody>
      </p:sp>
      <p:pic>
        <p:nvPicPr>
          <p:cNvPr id="1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18fef2462fc4564"/>
          <a:srcRect xmlns:a="http://schemas.openxmlformats.org/drawingml/2006/main" l="521" t="0" r="521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09600" y="2466975"/>
            <a:ext cx="5429250" cy="3657600"/>
          </a:xfrm>
          <a:prstGeom xmlns:a="http://schemas.openxmlformats.org/drawingml/2006/main" prst="parallelogram">
            <a:avLst/>
          </a:prstGeom>
        </p:spPr>
      </p:pic>
      <p:sp>
        <p:nvSpPr>
          <p:cNvPr id="8" name="Concept imagery disclosure backing">
            <a:extLst xmlns:a="http://schemas.openxmlformats.org/drawingml/2006/main">
              <a:ext uri="{FF2B5EF4-FFF2-40B4-BE49-F238E27FC236}">
                <a16:creationId xmlns:a16="http://schemas.microsoft.com/office/drawing/2014/main" id="{8654AA5B-BFA0-4C8C-85B7-C69CB5E4CE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5800725"/>
            <a:ext cx="156210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4EEF0"/>
          </a:solidFill>
          <a:ln xmlns:a="http://schemas.openxmlformats.org/drawingml/2006/main" w="0">
            <a:noFill/>
          </a:ln>
        </p:spPr>
      </p:sp>
      <p:sp>
        <p:nvSpPr>
          <p:cNvPr id="9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6F0EE0D3-521B-4F74-A7FF-C36467177C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5848350"/>
            <a:ext cx="14287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825" b="0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rPr>
              <a:t>CONCEPT IMAGERY</a:t>
            </a:r>
          </a:p>
        </p:txBody>
      </p:sp>
      <p:graphicFrame>
        <p:nvGraphicFramePr>
          <p:cNvPr id="20" name=""/>
          <p:cNvGraphicFramePr/>
          <p:nvPr/>
        </p:nvGraphicFramePr>
        <p:xfrm>
          <a:off xmlns:a="http://schemas.openxmlformats.org/drawingml/2006/main" x="6429375" y="2466975"/>
          <a:ext xmlns:a="http://schemas.openxmlformats.org/drawingml/2006/main" cx="5153025" cy="3657600"/>
        </p:xfrm>
        <a:graphic xmlns:a="http://schemas.openxmlformats.org/drawingml/2006/main">
          <a:graphicData uri="http://schemas.openxmlformats.org/drawingml/2006/table">
            <a:tbl>
              <a:tblPr firstRow="1" bandRow="0"/>
              <a:tblGrid>
                <a:gridCol w="2190750"/>
                <a:gridCol w="2962275"/>
              </a:tblGrid>
              <a:tr h="609600">
                <a:tc>
                  <a:txBody>
                    <a:bodyPr/>
                    <a:lstStyle/>
                    <a:p>
                      <a:r>
                        <a:rPr sz="1650" b="1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PARAMETER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0A667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1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VALUE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0A6670"/>
                    </a:solidFill>
                  </a:tcPr>
                </a:tc>
              </a:tr>
              <a:tr h="609600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Area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[m²]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</a:tr>
              <a:tr h="609600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Access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[Road / access]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</a:tr>
              <a:tr h="609600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Units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[Count / area]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</a:tr>
              <a:tr h="609600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Utilities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[Technical data]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</a:tr>
              <a:tr h="609600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Status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[Current stage]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933190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9f3c645084045eb"/>
          <a:stretch xmlns:a="http://schemas.openxmlformats.org/drawingml/2006/main"/>
        </p:blipFill>
        <p:spPr>
          <a:xfrm xmlns:a="http://schemas.openxmlformats.org/drawingml/2006/main">
            <a:off x="610566" y="400050"/>
            <a:ext cx="1407768" cy="428364"/>
          </a:xfrm>
          <a:prstGeom xmlns:a="http://schemas.openxmlformats.org/drawingml/2006/main" prst="rect">
            <a:avLst/>
          </a:prstGeom>
        </p:spPr>
      </p:pic>
      <p:sp>
        <p:nvSpPr>
          <p:cNvPr id="2" name="Slide title">
            <a:extLst xmlns:a="http://schemas.openxmlformats.org/drawingml/2006/main">
              <a:ext uri="{FF2B5EF4-FFF2-40B4-BE49-F238E27FC236}">
                <a16:creationId xmlns:a16="http://schemas.microsoft.com/office/drawing/2014/main" id="{9541F035-4584-4B42-B00E-F3E83F811E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162050"/>
            <a:ext cx="10839450" cy="1200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3600" b="1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3600" b="1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rPr>
              <a:t>Market and demand</a:t>
            </a:r>
          </a:p>
        </p:txBody>
      </p:sp>
      <p:sp>
        <p:nvSpPr>
          <p:cNvPr id="3" name="Signal Orange accent">
            <a:extLst xmlns:a="http://schemas.openxmlformats.org/drawingml/2006/main">
              <a:ext uri="{FF2B5EF4-FFF2-40B4-BE49-F238E27FC236}">
                <a16:creationId xmlns:a16="http://schemas.microsoft.com/office/drawing/2014/main" id="{869467D6-06B3-467B-8C2A-FEDC8A86CB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000125"/>
            <a:ext cx="32385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5804"/>
          </a:solidFill>
          <a:ln xmlns:a="http://schemas.openxmlformats.org/drawingml/2006/main" w="0">
            <a:noFill/>
          </a:ln>
        </p:spPr>
      </p:sp>
      <p:sp>
        <p:nvSpPr>
          <p:cNvPr id="4" name="Brand alignment rule">
            <a:extLst xmlns:a="http://schemas.openxmlformats.org/drawingml/2006/main">
              <a:ext uri="{FF2B5EF4-FFF2-40B4-BE49-F238E27FC236}">
                <a16:creationId xmlns:a16="http://schemas.microsoft.com/office/drawing/2014/main" id="{38234661-5A8A-4626-A643-6DF13E0FEC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381750"/>
            <a:ext cx="109728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B8CDD1"/>
            </a:solidFill>
          </a:ln>
        </p:spPr>
      </p:sp>
      <p:sp>
        <p:nvSpPr>
          <p:cNvPr id="5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34A1EA1A-F4F0-489C-B71E-5BA252F206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96050"/>
            <a:ext cx="33337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46616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900" b="0">
                <a:solidFill>
                  <a:srgbClr val="46616A"/>
                </a:solidFill>
                <a:latin typeface="Aktiv Grotesk Ex"/>
                <a:ea typeface="Aktiv Grotesk Ex"/>
                <a:cs typeface="Aktiv Grotesk Ex"/>
              </a:rPr>
              <a:t>GV CAPITAL</a:t>
            </a:r>
          </a:p>
        </p:txBody>
      </p:sp>
      <p:sp>
        <p:nvSpPr>
          <p:cNvPr id="6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47AF7E2C-D9EB-44D0-912E-64F68AAA89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29950" y="6457950"/>
            <a:ext cx="5524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r">
              <a:defRPr sz="1125" b="0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1125" b="0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rPr>
              <a:t>04</a:t>
            </a:r>
          </a:p>
        </p:txBody>
      </p:sp>
      <p:graphicFrame>
        <p:nvGraphicFramePr>
          <p:cNvPr id="16" name=""/>
          <p:cNvGraphicFramePr/>
          <p:nvPr/>
        </p:nvGraphicFramePr>
        <p:xfrm>
          <a:off xmlns:a="http://schemas.openxmlformats.org/drawingml/2006/main" x="609600" y="2466975"/>
          <a:ext xmlns:a="http://schemas.openxmlformats.org/drawingml/2006/main" cx="10972800" cy="2924175"/>
        </p:xfrm>
        <a:graphic xmlns:a="http://schemas.openxmlformats.org/drawingml/2006/main">
          <a:graphicData uri="http://schemas.openxmlformats.org/drawingml/2006/table">
            <a:tbl>
              <a:tblPr firstRow="1" bandRow="0"/>
              <a:tblGrid>
                <a:gridCol w="3429000"/>
                <a:gridCol w="7543800"/>
              </a:tblGrid>
              <a:tr h="584835">
                <a:tc>
                  <a:txBody>
                    <a:bodyPr/>
                    <a:lstStyle/>
                    <a:p>
                      <a:r>
                        <a:rPr sz="1650" b="1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SUBJECT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0A667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1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PROJECT DATA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0A6670"/>
                    </a:solidFill>
                  </a:tcPr>
                </a:tc>
              </a:tr>
              <a:tr h="584835">
                <a:tc>
                  <a:txBody>
                    <a:bodyPr/>
                    <a:lstStyle/>
                    <a:p>
                      <a:r>
                        <a:rPr sz="1800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Target businesses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00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[Segment and space requirements]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</a:tr>
              <a:tr h="584835">
                <a:tc>
                  <a:txBody>
                    <a:bodyPr/>
                    <a:lstStyle/>
                    <a:p>
                      <a:r>
                        <a:rPr sz="1800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Comparable offers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00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[Location, format and commercial terms]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</a:tr>
              <a:tr h="584835">
                <a:tc>
                  <a:txBody>
                    <a:bodyPr/>
                    <a:lstStyle/>
                    <a:p>
                      <a:r>
                        <a:rPr sz="1800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Price basis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00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[Currency / unit / comparison period]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</a:tr>
              <a:tr h="584835">
                <a:tc>
                  <a:txBody>
                    <a:bodyPr/>
                    <a:lstStyle/>
                    <a:p>
                      <a:r>
                        <a:rPr sz="1800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Confirmed interest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00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[Status and supporting evidence]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</a:tr>
            </a:tbl>
          </a:graphicData>
        </a:graphic>
      </p:graphicFrame>
      <p:pic>
        <p:nvPicPr>
          <p:cNvPr id="1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74d8145894b49b6"/>
          <a:srcRect xmlns:a="http://schemas.openxmlformats.org/drawingml/2006/main" l="0" t="45062" r="0" b="45062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09600" y="5553075"/>
            <a:ext cx="10972800" cy="609600"/>
          </a:xfrm>
          <a:prstGeom xmlns:a="http://schemas.openxmlformats.org/drawingml/2006/main" prst="rect">
            <a:avLst/>
          </a:prstGeom>
        </p:spPr>
      </p:pic>
      <p:sp>
        <p:nvSpPr>
          <p:cNvPr id="9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E6563DD0-E168-4360-9176-E840F14B59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696450" y="5895975"/>
            <a:ext cx="1685925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825" b="0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rPr>
              <a:t>CONCEPT IMAGERY</a:t>
            </a:r>
          </a:p>
        </p:txBody>
      </p:sp>
    </p:spTree>
    <p:extLst>
      <p:ext uri="{BB962C8B-B14F-4D97-AF65-F5344CB8AC3E}">
        <p14:creationId xmlns:p14="http://schemas.microsoft.com/office/powerpoint/2010/main" val="1514334600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16232A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af8574f01304c5e"/>
          <a:stretch xmlns:a="http://schemas.openxmlformats.org/drawingml/2006/main"/>
        </p:blipFill>
        <p:spPr>
          <a:xfrm xmlns:a="http://schemas.openxmlformats.org/drawingml/2006/main">
            <a:off x="610566" y="400050"/>
            <a:ext cx="1407768" cy="428364"/>
          </a:xfrm>
          <a:prstGeom xmlns:a="http://schemas.openxmlformats.org/drawingml/2006/main" prst="rect">
            <a:avLst/>
          </a:prstGeom>
        </p:spPr>
      </p:pic>
      <p:sp>
        <p:nvSpPr>
          <p:cNvPr id="2" name="Slide title">
            <a:extLst xmlns:a="http://schemas.openxmlformats.org/drawingml/2006/main">
              <a:ext uri="{FF2B5EF4-FFF2-40B4-BE49-F238E27FC236}">
                <a16:creationId xmlns:a16="http://schemas.microsoft.com/office/drawing/2014/main" id="{AC7C376E-C31D-40FC-AC30-41EE7B2659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162050"/>
            <a:ext cx="10839450" cy="1200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3600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3600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rPr>
              <a:t>Investment model</a:t>
            </a:r>
          </a:p>
        </p:txBody>
      </p:sp>
      <p:sp>
        <p:nvSpPr>
          <p:cNvPr id="3" name="Signal Orange accent">
            <a:extLst xmlns:a="http://schemas.openxmlformats.org/drawingml/2006/main">
              <a:ext uri="{FF2B5EF4-FFF2-40B4-BE49-F238E27FC236}">
                <a16:creationId xmlns:a16="http://schemas.microsoft.com/office/drawing/2014/main" id="{0FCADECA-53CA-463C-8A57-F2EEE536E2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000125"/>
            <a:ext cx="32385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5804"/>
          </a:solidFill>
          <a:ln xmlns:a="http://schemas.openxmlformats.org/drawingml/2006/main" w="0">
            <a:noFill/>
          </a:ln>
        </p:spPr>
      </p:sp>
      <p:sp>
        <p:nvSpPr>
          <p:cNvPr id="4" name="Brand alignment rule">
            <a:extLst xmlns:a="http://schemas.openxmlformats.org/drawingml/2006/main">
              <a:ext uri="{FF2B5EF4-FFF2-40B4-BE49-F238E27FC236}">
                <a16:creationId xmlns:a16="http://schemas.microsoft.com/office/drawing/2014/main" id="{37DBE6E2-903C-474A-AE83-90770EF1B8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381750"/>
            <a:ext cx="109728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3C5057"/>
            </a:solidFill>
          </a:ln>
        </p:spPr>
      </p:sp>
      <p:sp>
        <p:nvSpPr>
          <p:cNvPr id="5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749B5D77-75F9-46A5-B92C-52DFB4F44B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96050"/>
            <a:ext cx="33337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900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rPr>
              <a:t>GV CAPITAL</a:t>
            </a:r>
          </a:p>
        </p:txBody>
      </p:sp>
      <p:sp>
        <p:nvSpPr>
          <p:cNvPr id="6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DAD12A87-E182-4ED8-866D-8DD3D7E161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29950" y="6457950"/>
            <a:ext cx="5524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r">
              <a:defRPr sz="1125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1125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rPr>
              <a:t>05</a:t>
            </a:r>
          </a:p>
        </p:txBody>
      </p:sp>
      <p:pic>
        <p:nvPicPr>
          <p:cNvPr id="1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cdd016f74a6442f"/>
          <a:stretch xmlns:a="http://schemas.openxmlformats.org/drawingml/2006/main"/>
        </p:blipFill>
        <p:spPr>
          <a:xfrm xmlns:a="http://schemas.openxmlformats.org/drawingml/2006/main">
            <a:off x="8184246" y="323850"/>
            <a:ext cx="3310158" cy="1007234"/>
          </a:xfrm>
          <a:prstGeom xmlns:a="http://schemas.openxmlformats.org/drawingml/2006/main" prst="rect">
            <a:avLst/>
          </a:prstGeom>
        </p:spPr>
      </p:pic>
      <p:graphicFrame>
        <p:nvGraphicFramePr>
          <p:cNvPr id="18" name=""/>
          <p:cNvGraphicFramePr/>
          <p:nvPr/>
        </p:nvGraphicFramePr>
        <p:xfrm>
          <a:off xmlns:a="http://schemas.openxmlformats.org/drawingml/2006/main" x="609600" y="2562225"/>
          <a:ext xmlns:a="http://schemas.openxmlformats.org/drawingml/2006/main" cx="6019800" cy="2647950"/>
        </p:xfrm>
        <a:graphic xmlns:a="http://schemas.openxmlformats.org/drawingml/2006/main">
          <a:graphicData uri="http://schemas.openxmlformats.org/drawingml/2006/table">
            <a:tbl>
              <a:tblPr firstRow="1" bandRow="0"/>
              <a:tblGrid>
                <a:gridCol w="3314700"/>
                <a:gridCol w="2705100"/>
              </a:tblGrid>
              <a:tr h="661988">
                <a:tc>
                  <a:txBody>
                    <a:bodyPr/>
                    <a:lstStyle/>
                    <a:p>
                      <a:r>
                        <a:rPr sz="1575" b="1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CAPITAL AND USE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0A667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1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AMOUNT / CURRENCY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0A6670"/>
                    </a:solidFill>
                  </a:tcPr>
                </a:tc>
              </a:tr>
              <a:tr h="661988"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Total project budget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223D4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[Amount / currency]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223D46"/>
                    </a:solidFill>
                  </a:tcPr>
                </a:tc>
              </a:tr>
              <a:tr h="661988"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Investment sought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223D4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[Amount / currency]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223D46"/>
                    </a:solidFill>
                  </a:tcPr>
                </a:tc>
              </a:tr>
              <a:tr h="661988"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Use of investment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223D4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[Cost allocation]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223D46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9" name=""/>
          <p:cNvGraphicFramePr/>
          <p:nvPr/>
        </p:nvGraphicFramePr>
        <p:xfrm>
          <a:off xmlns:a="http://schemas.openxmlformats.org/drawingml/2006/main" x="6896100" y="2562225"/>
          <a:ext xmlns:a="http://schemas.openxmlformats.org/drawingml/2006/main" cx="4686300" cy="2647950"/>
        </p:xfrm>
        <a:graphic xmlns:a="http://schemas.openxmlformats.org/drawingml/2006/main">
          <a:graphicData uri="http://schemas.openxmlformats.org/drawingml/2006/table">
            <a:tbl>
              <a:tblPr firstRow="1" bandRow="0"/>
              <a:tblGrid>
                <a:gridCol w="2581275"/>
                <a:gridCol w="2105025"/>
              </a:tblGrid>
              <a:tr h="661988">
                <a:tc>
                  <a:txBody>
                    <a:bodyPr/>
                    <a:lstStyle/>
                    <a:p>
                      <a:r>
                        <a:rPr sz="1575" b="1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COMMERCIAL MODEL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0A667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1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ASSUMPTION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0A6670"/>
                    </a:solidFill>
                  </a:tcPr>
                </a:tc>
              </a:tr>
              <a:tr h="661988"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Sales format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223D4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[Format]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223D46"/>
                    </a:solidFill>
                  </a:tcPr>
                </a:tc>
              </a:tr>
              <a:tr h="661988"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Price / revenue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223D4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[Assumption]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223D46"/>
                    </a:solidFill>
                  </a:tcPr>
                </a:tc>
              </a:tr>
              <a:tr h="661988"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IRR / NPV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223D4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[Model output]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223D46"/>
                    </a:solidFill>
                  </a:tcPr>
                </a:tc>
              </a:tr>
            </a:tbl>
          </a:graphicData>
        </a:graphic>
      </p:graphicFrame>
      <p:sp>
        <p:nvSpPr>
          <p:cNvPr id="10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F0625214-8F77-4AEE-A4C8-EDB396487F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5562600"/>
            <a:ext cx="10715625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1875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1875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rPr>
              <a:t>[Model period, main assumptions and sensitivity results]</a:t>
            </a:r>
          </a:p>
        </p:txBody>
      </p:sp>
    </p:spTree>
    <p:extLst>
      <p:ext uri="{BB962C8B-B14F-4D97-AF65-F5344CB8AC3E}">
        <p14:creationId xmlns:p14="http://schemas.microsoft.com/office/powerpoint/2010/main" val="1409637879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b5e90498e094eb6"/>
          <a:stretch xmlns:a="http://schemas.openxmlformats.org/drawingml/2006/main"/>
        </p:blipFill>
        <p:spPr>
          <a:xfrm xmlns:a="http://schemas.openxmlformats.org/drawingml/2006/main">
            <a:off x="610566" y="400050"/>
            <a:ext cx="1407768" cy="428364"/>
          </a:xfrm>
          <a:prstGeom xmlns:a="http://schemas.openxmlformats.org/drawingml/2006/main" prst="rect">
            <a:avLst/>
          </a:prstGeom>
        </p:spPr>
      </p:pic>
      <p:sp>
        <p:nvSpPr>
          <p:cNvPr id="2" name="Slide title">
            <a:extLst xmlns:a="http://schemas.openxmlformats.org/drawingml/2006/main">
              <a:ext uri="{FF2B5EF4-FFF2-40B4-BE49-F238E27FC236}">
                <a16:creationId xmlns:a16="http://schemas.microsoft.com/office/drawing/2014/main" id="{FA534D93-234C-430D-9A8A-87DC7EEC7C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162050"/>
            <a:ext cx="10839450" cy="1200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3600" b="1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3600" b="1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rPr>
              <a:t>Development plan</a:t>
            </a:r>
          </a:p>
        </p:txBody>
      </p:sp>
      <p:sp>
        <p:nvSpPr>
          <p:cNvPr id="3" name="Signal Orange accent">
            <a:extLst xmlns:a="http://schemas.openxmlformats.org/drawingml/2006/main">
              <a:ext uri="{FF2B5EF4-FFF2-40B4-BE49-F238E27FC236}">
                <a16:creationId xmlns:a16="http://schemas.microsoft.com/office/drawing/2014/main" id="{12C43EB3-B34E-4848-9F9C-1ED6F1A513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000125"/>
            <a:ext cx="32385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5804"/>
          </a:solidFill>
          <a:ln xmlns:a="http://schemas.openxmlformats.org/drawingml/2006/main" w="0">
            <a:noFill/>
          </a:ln>
        </p:spPr>
      </p:sp>
      <p:sp>
        <p:nvSpPr>
          <p:cNvPr id="4" name="Brand alignment rule">
            <a:extLst xmlns:a="http://schemas.openxmlformats.org/drawingml/2006/main">
              <a:ext uri="{FF2B5EF4-FFF2-40B4-BE49-F238E27FC236}">
                <a16:creationId xmlns:a16="http://schemas.microsoft.com/office/drawing/2014/main" id="{2D4FED83-3D9E-46A6-B939-99963BB53F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381750"/>
            <a:ext cx="109728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B8CDD1"/>
            </a:solidFill>
          </a:ln>
        </p:spPr>
      </p:sp>
      <p:sp>
        <p:nvSpPr>
          <p:cNvPr id="5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F8DDB4A2-F877-46D6-A71A-ACB73EEDBB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96050"/>
            <a:ext cx="33337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46616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900" b="0">
                <a:solidFill>
                  <a:srgbClr val="46616A"/>
                </a:solidFill>
                <a:latin typeface="Aktiv Grotesk Ex"/>
                <a:ea typeface="Aktiv Grotesk Ex"/>
                <a:cs typeface="Aktiv Grotesk Ex"/>
              </a:rPr>
              <a:t>GV CAPITAL</a:t>
            </a:r>
          </a:p>
        </p:txBody>
      </p:sp>
      <p:sp>
        <p:nvSpPr>
          <p:cNvPr id="6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78F4AC13-F3E5-41D3-80E2-2E0A5D8449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29950" y="6457950"/>
            <a:ext cx="5524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r">
              <a:defRPr sz="1125" b="0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1125" b="0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rPr>
              <a:t>06</a:t>
            </a:r>
          </a:p>
        </p:txBody>
      </p:sp>
      <p:graphicFrame>
        <p:nvGraphicFramePr>
          <p:cNvPr id="18" name=""/>
          <p:cNvGraphicFramePr/>
          <p:nvPr/>
        </p:nvGraphicFramePr>
        <p:xfrm>
          <a:off xmlns:a="http://schemas.openxmlformats.org/drawingml/2006/main" x="609600" y="2543175"/>
          <a:ext xmlns:a="http://schemas.openxmlformats.org/drawingml/2006/main" cx="8229600" cy="3562350"/>
        </p:xfrm>
        <a:graphic xmlns:a="http://schemas.openxmlformats.org/drawingml/2006/main">
          <a:graphicData uri="http://schemas.openxmlformats.org/drawingml/2006/table">
            <a:tbl>
              <a:tblPr firstRow="1" bandRow="0"/>
              <a:tblGrid>
                <a:gridCol w="3276600"/>
                <a:gridCol w="1762125"/>
                <a:gridCol w="3190875"/>
              </a:tblGrid>
              <a:tr h="712470">
                <a:tc>
                  <a:txBody>
                    <a:bodyPr/>
                    <a:lstStyle/>
                    <a:p>
                      <a:r>
                        <a:rPr sz="1650" b="1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STAGE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0A667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1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PERIOD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0A667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1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COMPLETION CONDITION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0A6670"/>
                    </a:solidFill>
                  </a:tcPr>
                </a:tc>
              </a:tr>
              <a:tr h="712470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[Preparation]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[Period]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[Required outcome]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</a:tr>
              <a:tr h="712470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[Design / approvals]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[Period]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[Required outcome]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</a:tr>
              <a:tr h="712470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[Implementation]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[Period]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[Required outcome]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</a:tr>
              <a:tr h="712470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[Sale / handover]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[Period]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[Required outcome]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</a:tr>
            </a:tbl>
          </a:graphicData>
        </a:graphic>
      </p:graphicFrame>
      <p:pic>
        <p:nvPicPr>
          <p:cNvPr id="1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c3569748fc9451a"/>
          <a:srcRect xmlns:a="http://schemas.openxmlformats.org/drawingml/2006/main" l="1242" t="0" r="1242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9124950" y="2324100"/>
            <a:ext cx="2457450" cy="3781425"/>
          </a:xfrm>
          <a:prstGeom xmlns:a="http://schemas.openxmlformats.org/drawingml/2006/main" prst="rect">
            <a:avLst/>
          </a:prstGeom>
        </p:spPr>
      </p:pic>
      <p:sp>
        <p:nvSpPr>
          <p:cNvPr id="9" name="Concept imagery disclosure backing">
            <a:extLst xmlns:a="http://schemas.openxmlformats.org/drawingml/2006/main">
              <a:ext uri="{FF2B5EF4-FFF2-40B4-BE49-F238E27FC236}">
                <a16:creationId xmlns:a16="http://schemas.microsoft.com/office/drawing/2014/main" id="{4FC36DE8-6C0A-4021-B6D7-A4565E95C9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58300" y="5781675"/>
            <a:ext cx="156210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4EEF0"/>
          </a:solidFill>
          <a:ln xmlns:a="http://schemas.openxmlformats.org/drawingml/2006/main" w="0">
            <a:noFill/>
          </a:ln>
        </p:spPr>
      </p:sp>
      <p:sp>
        <p:nvSpPr>
          <p:cNvPr id="10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59AB8C1F-73EC-4857-BAEC-89327DAFC5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0" y="5829300"/>
            <a:ext cx="14287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825" b="0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rPr>
              <a:t>CONCEPT IMAGERY</a:t>
            </a:r>
          </a:p>
        </p:txBody>
      </p:sp>
      <p:sp>
        <p:nvSpPr>
          <p:cNvPr id="11" name="Brand colour plane">
            <a:extLst xmlns:a="http://schemas.openxmlformats.org/drawingml/2006/main">
              <a:ext uri="{FF2B5EF4-FFF2-40B4-BE49-F238E27FC236}">
                <a16:creationId xmlns:a16="http://schemas.microsoft.com/office/drawing/2014/main" id="{5FE34D79-2144-47C1-87E2-9CED48EDD4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29700" y="2324100"/>
            <a:ext cx="47625" cy="37814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5804"/>
          </a:solidFill>
          <a:ln xmlns:a="http://schemas.openxmlformats.org/drawingml/2006/main" w="0">
            <a:noFill/>
          </a:ln>
        </p:spPr>
      </p:sp>
    </p:spTree>
    <p:extLst>
      <p:ext uri="{BB962C8B-B14F-4D97-AF65-F5344CB8AC3E}">
        <p14:creationId xmlns:p14="http://schemas.microsoft.com/office/powerpoint/2010/main" val="1748378316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E4EEF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e83e6b0201f46ef"/>
          <a:stretch xmlns:a="http://schemas.openxmlformats.org/drawingml/2006/main"/>
        </p:blipFill>
        <p:spPr>
          <a:xfrm xmlns:a="http://schemas.openxmlformats.org/drawingml/2006/main">
            <a:off x="610566" y="400050"/>
            <a:ext cx="1407768" cy="428364"/>
          </a:xfrm>
          <a:prstGeom xmlns:a="http://schemas.openxmlformats.org/drawingml/2006/main" prst="rect">
            <a:avLst/>
          </a:prstGeom>
        </p:spPr>
      </p:pic>
      <p:sp>
        <p:nvSpPr>
          <p:cNvPr id="2" name="Slide title">
            <a:extLst xmlns:a="http://schemas.openxmlformats.org/drawingml/2006/main">
              <a:ext uri="{FF2B5EF4-FFF2-40B4-BE49-F238E27FC236}">
                <a16:creationId xmlns:a16="http://schemas.microsoft.com/office/drawing/2014/main" id="{A6EEB45D-1D63-4FE1-8FD5-B598C5D86D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162050"/>
            <a:ext cx="10839450" cy="1200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3600" b="1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3600" b="1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rPr>
              <a:t>Risks and responses</a:t>
            </a:r>
          </a:p>
        </p:txBody>
      </p:sp>
      <p:sp>
        <p:nvSpPr>
          <p:cNvPr id="3" name="Signal Orange accent">
            <a:extLst xmlns:a="http://schemas.openxmlformats.org/drawingml/2006/main">
              <a:ext uri="{FF2B5EF4-FFF2-40B4-BE49-F238E27FC236}">
                <a16:creationId xmlns:a16="http://schemas.microsoft.com/office/drawing/2014/main" id="{99D1A9E0-F648-408A-A38B-9C02B9D684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000125"/>
            <a:ext cx="32385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5804"/>
          </a:solidFill>
          <a:ln xmlns:a="http://schemas.openxmlformats.org/drawingml/2006/main" w="0">
            <a:noFill/>
          </a:ln>
        </p:spPr>
      </p:sp>
      <p:sp>
        <p:nvSpPr>
          <p:cNvPr id="4" name="Brand alignment rule">
            <a:extLst xmlns:a="http://schemas.openxmlformats.org/drawingml/2006/main">
              <a:ext uri="{FF2B5EF4-FFF2-40B4-BE49-F238E27FC236}">
                <a16:creationId xmlns:a16="http://schemas.microsoft.com/office/drawing/2014/main" id="{52DC378C-96B5-4044-B6A4-22487FE197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381750"/>
            <a:ext cx="109728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B8CDD1"/>
            </a:solidFill>
          </a:ln>
        </p:spPr>
      </p:sp>
      <p:sp>
        <p:nvSpPr>
          <p:cNvPr id="5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FE3E9FA3-FA5A-43D5-B9CF-E79350EAD9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96050"/>
            <a:ext cx="33337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46616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900" b="0">
                <a:solidFill>
                  <a:srgbClr val="46616A"/>
                </a:solidFill>
                <a:latin typeface="Aktiv Grotesk Ex"/>
                <a:ea typeface="Aktiv Grotesk Ex"/>
                <a:cs typeface="Aktiv Grotesk Ex"/>
              </a:rPr>
              <a:t>GV CAPITAL</a:t>
            </a:r>
          </a:p>
        </p:txBody>
      </p:sp>
      <p:sp>
        <p:nvSpPr>
          <p:cNvPr id="6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14F96F8B-6DB7-4961-BD4C-DFB9FF95FF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29950" y="6457950"/>
            <a:ext cx="5524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r">
              <a:defRPr sz="1125" b="0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1125" b="0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rPr>
              <a:t>07</a:t>
            </a:r>
          </a:p>
        </p:txBody>
      </p:sp>
      <p:graphicFrame>
        <p:nvGraphicFramePr>
          <p:cNvPr id="14" name=""/>
          <p:cNvGraphicFramePr/>
          <p:nvPr/>
        </p:nvGraphicFramePr>
        <p:xfrm>
          <a:off xmlns:a="http://schemas.openxmlformats.org/drawingml/2006/main" x="609600" y="2552700"/>
          <a:ext xmlns:a="http://schemas.openxmlformats.org/drawingml/2006/main" cx="10972800" cy="3562350"/>
        </p:xfrm>
        <a:graphic xmlns:a="http://schemas.openxmlformats.org/drawingml/2006/main">
          <a:graphicData uri="http://schemas.openxmlformats.org/drawingml/2006/table">
            <a:tbl>
              <a:tblPr firstRow="1" bandRow="0"/>
              <a:tblGrid>
                <a:gridCol w="3667125"/>
                <a:gridCol w="3209925"/>
                <a:gridCol w="4095750"/>
              </a:tblGrid>
              <a:tr h="712470">
                <a:tc>
                  <a:txBody>
                    <a:bodyPr/>
                    <a:lstStyle/>
                    <a:p>
                      <a:r>
                        <a:rPr sz="1650" b="1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SUBJECT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0A667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1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ASSESSMENT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0A667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1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RESPONSE / OWNER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0A6670"/>
                    </a:solidFill>
                  </a:tcPr>
                </a:tc>
              </a:tr>
              <a:tr h="712470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Demand and sales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[Project assessment]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[Action and owner]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</a:tr>
              <a:tr h="712470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Budget and timing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[Project assessment]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[Action and owner]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</a:tr>
              <a:tr h="712470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Permits and conditions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[Project assessment]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[Action and owner]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</a:tr>
              <a:tr h="712470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Financing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[Project assessment]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[Action and owner]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1642002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16232A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a509a526c1e436a"/>
          <a:stretch xmlns:a="http://schemas.openxmlformats.org/drawingml/2006/main"/>
        </p:blipFill>
        <p:spPr>
          <a:xfrm xmlns:a="http://schemas.openxmlformats.org/drawingml/2006/main">
            <a:off x="610566" y="400050"/>
            <a:ext cx="1407768" cy="428364"/>
          </a:xfrm>
          <a:prstGeom xmlns:a="http://schemas.openxmlformats.org/drawingml/2006/main" prst="rect">
            <a:avLst/>
          </a:prstGeom>
        </p:spPr>
      </p:pic>
      <p:sp>
        <p:nvSpPr>
          <p:cNvPr id="2" name="Slide title">
            <a:extLst xmlns:a="http://schemas.openxmlformats.org/drawingml/2006/main">
              <a:ext uri="{FF2B5EF4-FFF2-40B4-BE49-F238E27FC236}">
                <a16:creationId xmlns:a16="http://schemas.microsoft.com/office/drawing/2014/main" id="{D4DC87AF-2D5A-43D8-B1C6-DFA78E1717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162050"/>
            <a:ext cx="10839450" cy="1200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3600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3600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rPr>
              <a:t>Partnership and</a:t>
            </a:r>
          </a:p>
          <a:p xmlns:a="http://schemas.openxmlformats.org/drawingml/2006/main">
            <a:pPr algn="l">
              <a:defRPr sz="3600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3600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rPr>
              <a:t>next steps</a:t>
            </a:r>
          </a:p>
        </p:txBody>
      </p:sp>
      <p:sp>
        <p:nvSpPr>
          <p:cNvPr id="3" name="Signal Orange accent">
            <a:extLst xmlns:a="http://schemas.openxmlformats.org/drawingml/2006/main">
              <a:ext uri="{FF2B5EF4-FFF2-40B4-BE49-F238E27FC236}">
                <a16:creationId xmlns:a16="http://schemas.microsoft.com/office/drawing/2014/main" id="{195ED29D-1F51-4E90-98C7-889C2A7D08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000125"/>
            <a:ext cx="32385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5804"/>
          </a:solidFill>
          <a:ln xmlns:a="http://schemas.openxmlformats.org/drawingml/2006/main" w="0">
            <a:noFill/>
          </a:ln>
        </p:spPr>
      </p:sp>
      <p:sp>
        <p:nvSpPr>
          <p:cNvPr id="4" name="Brand alignment rule">
            <a:extLst xmlns:a="http://schemas.openxmlformats.org/drawingml/2006/main">
              <a:ext uri="{FF2B5EF4-FFF2-40B4-BE49-F238E27FC236}">
                <a16:creationId xmlns:a16="http://schemas.microsoft.com/office/drawing/2014/main" id="{2412A8B1-88E5-40BA-8955-11D72D1BC8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381750"/>
            <a:ext cx="109728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3C5057"/>
            </a:solidFill>
          </a:ln>
        </p:spPr>
      </p:sp>
      <p:sp>
        <p:nvSpPr>
          <p:cNvPr id="5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6F03F238-6B67-442C-A21A-1DCCF2DD70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96050"/>
            <a:ext cx="33337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900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rPr>
              <a:t>GV CAPITAL</a:t>
            </a:r>
          </a:p>
        </p:txBody>
      </p:sp>
      <p:sp>
        <p:nvSpPr>
          <p:cNvPr id="6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BC47F10C-EB2E-4970-A699-1C1DAE894E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29950" y="6457950"/>
            <a:ext cx="5524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r">
              <a:defRPr sz="1125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1125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rPr>
              <a:t>08</a:t>
            </a:r>
          </a:p>
        </p:txBody>
      </p:sp>
      <p:pic>
        <p:nvPicPr>
          <p:cNvPr id="1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c743d8dbba64ce2"/>
          <a:srcRect xmlns:a="http://schemas.openxmlformats.org/drawingml/2006/main" l="18259" t="0" r="18259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67550" y="2133600"/>
            <a:ext cx="4514850" cy="4000500"/>
          </a:xfrm>
          <a:prstGeom xmlns:a="http://schemas.openxmlformats.org/drawingml/2006/main" prst="parallelogram">
            <a:avLst/>
          </a:prstGeom>
        </p:spPr>
      </p:pic>
      <p:sp>
        <p:nvSpPr>
          <p:cNvPr id="8" name="Concept imagery disclosure backing">
            <a:extLst xmlns:a="http://schemas.openxmlformats.org/drawingml/2006/main">
              <a:ext uri="{FF2B5EF4-FFF2-40B4-BE49-F238E27FC236}">
                <a16:creationId xmlns:a16="http://schemas.microsoft.com/office/drawing/2014/main" id="{8822D221-C9A6-4C57-BC0E-F771F6F81B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00900" y="5810250"/>
            <a:ext cx="156210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4EEF0"/>
          </a:solidFill>
          <a:ln xmlns:a="http://schemas.openxmlformats.org/drawingml/2006/main" w="0">
            <a:noFill/>
          </a:ln>
        </p:spPr>
      </p:sp>
      <p:sp>
        <p:nvSpPr>
          <p:cNvPr id="9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1421813F-C06C-4999-9549-FFC442257D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77100" y="5857875"/>
            <a:ext cx="14287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825" b="0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rPr>
              <a:t>CONCEPT IMAGERY</a:t>
            </a:r>
          </a:p>
        </p:txBody>
      </p:sp>
      <p:sp>
        <p:nvSpPr>
          <p:cNvPr id="10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0D95854C-3A2C-4D97-AB4B-CAA4B3AB5A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2752725"/>
            <a:ext cx="6181725" cy="1123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2625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2625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rPr>
              <a:t>[Participation and</a:t>
            </a:r>
          </a:p>
          <a:p xmlns:a="http://schemas.openxmlformats.org/drawingml/2006/main">
            <a:pPr algn="l">
              <a:defRPr sz="2625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2625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rPr>
              <a:t>principal agreement]</a:t>
            </a:r>
          </a:p>
        </p:txBody>
      </p:sp>
      <p:sp>
        <p:nvSpPr>
          <p:cNvPr id="11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C5F6CCEE-78DD-42F0-8B1D-490B9ED9C2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4257675"/>
            <a:ext cx="5810250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1950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1950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rPr>
              <a:t>[Next meeting / topic for discussion]</a:t>
            </a:r>
          </a:p>
        </p:txBody>
      </p:sp>
      <p:sp>
        <p:nvSpPr>
          <p:cNvPr id="12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96208DDF-5C6C-46EE-9629-1CFE1F7CCC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5305425"/>
            <a:ext cx="6086475" cy="8667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1725" b="0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1725" b="0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rPr>
              <a:t>[Name and role]</a:t>
            </a:r>
          </a:p>
          <a:p xmlns:a="http://schemas.openxmlformats.org/drawingml/2006/main">
            <a:pPr algn="l">
              <a:defRPr sz="1725" b="0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1725" b="0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rPr>
              <a:t>[Email address] / [Phone number]</a:t>
            </a:r>
          </a:p>
        </p:txBody>
      </p:sp>
    </p:spTree>
    <p:extLst>
      <p:ext uri="{BB962C8B-B14F-4D97-AF65-F5344CB8AC3E}">
        <p14:creationId xmlns:p14="http://schemas.microsoft.com/office/powerpoint/2010/main" val="502278016"/>
      </p:ext>
    </p:extLst>
  </p:cSld>
</p:sld>
</file>

<file path=ppt/theme/theme1.xml><?xml version="1.0" encoding="utf-8"?>
<a:theme xmlns:a="http://schemas.openxmlformats.org/drawingml/2006/main" name="ChatGPT">
  <a:themeElements>
    <a:clrScheme name="GV Capital">
      <a:dk1>
        <a:srgbClr val="16232A"/>
      </a:dk1>
      <a:lt1>
        <a:srgbClr val="FFFFFF"/>
      </a:lt1>
      <a:dk2>
        <a:srgbClr val="0A6670"/>
      </a:dk2>
      <a:lt2>
        <a:srgbClr val="E4EEF0"/>
      </a:lt2>
      <a:accent1>
        <a:srgbClr val="0A6670"/>
      </a:accent1>
      <a:accent2>
        <a:srgbClr val="16232A"/>
      </a:accent2>
      <a:accent3>
        <a:srgbClr val="FF5804"/>
      </a:accent3>
      <a:accent4>
        <a:srgbClr val="E4EEF0"/>
      </a:accent4>
      <a:accent5>
        <a:srgbClr val="0A6670"/>
      </a:accent5>
      <a:accent6>
        <a:srgbClr val="16232A"/>
      </a:accent6>
      <a:hlink>
        <a:srgbClr val="0A6670"/>
      </a:hlink>
      <a:folHlink>
        <a:srgbClr val="16232A"/>
      </a:folHlink>
    </a:clrScheme>
    <a:fontScheme name="Office">
      <a:majorFont>
        <a:latin typeface="Aktiv Grotesk Ex"/>
        <a:ea typeface="Aktiv Grotesk Ex"/>
        <a:cs typeface="Aktiv Grotesk Ex"/>
      </a:majorFont>
      <a:minorFont>
        <a:latin typeface="Aktiv Grotesk Ex"/>
        <a:ea typeface="Aktiv Grotesk Ex"/>
        <a:cs typeface="Aktiv Grotesk Ex"/>
      </a:minorFont>
    </a:fontScheme>
    <a:fmtScheme name="GV Capital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2026-09-16T11:37:00.9480000Z</dcterms:created>
  <dcterms:modified xsi:type="dcterms:W3CDTF">2026-09-16T11:37:00.9480000Z</dcterms:modified>
</coreProperties>
</file>