
<file path=[Content_Types].xml><?xml version="1.0" encoding="utf-8"?>
<Types xmlns="http://schemas.openxmlformats.org/package/2006/content-types">
  <Default Extension="xml" ContentType="application/vnd.openxmlformats-package.core-properties+xml"/>
  <Default Extension="jpeg" ContentType="image/jpeg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Default Extension="fntdata" ContentType="application/x-fontdata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a8c0a863122b4032" /><Relationship Type="http://schemas.openxmlformats.org/officeDocument/2006/relationships/extended-properties" Target="/docProps/app.xml" Id="R956b7b0682d94028" /><Relationship Type="http://schemas.openxmlformats.org/officeDocument/2006/relationships/officeDocument" Target="/ppt/presentation.xml" Id="R63b5371925bb4710" /></Relationships>
</file>

<file path=ppt/presentation.xml><?xml version="1.0" encoding="utf-8"?>
<p:presentation xmlns:p="http://schemas.openxmlformats.org/presentationml/2006/main" embedTrueTypeFonts="1" saveSubsetFonts="0">
  <p:sldMasterIdLst>
    <p:sldMasterId xmlns:r="http://schemas.openxmlformats.org/officeDocument/2006/relationships" id="2147483648" r:id="Re4fdbe17e4fb480c"/>
  </p:sldMasterIdLst>
  <p:notesMasterIdLst>
    <p:notesMasterId xmlns:r="http://schemas.openxmlformats.org/officeDocument/2006/relationships" r:id="R5f39d7567f004e27"/>
  </p:notesMasterIdLst>
  <p:sldIdLst>
    <p:sldId xmlns:r="http://schemas.openxmlformats.org/officeDocument/2006/relationships" id="256" r:id="Rd101a4fd20a04c8b"/>
    <p:sldId xmlns:r="http://schemas.openxmlformats.org/officeDocument/2006/relationships" id="257" r:id="Rf4ae172a45834e06"/>
    <p:sldId xmlns:r="http://schemas.openxmlformats.org/officeDocument/2006/relationships" id="258" r:id="Re381baf5345243d7"/>
    <p:sldId xmlns:r="http://schemas.openxmlformats.org/officeDocument/2006/relationships" id="259" r:id="R34664853e5ee4c76"/>
    <p:sldId xmlns:r="http://schemas.openxmlformats.org/officeDocument/2006/relationships" id="260" r:id="R08781886516b4191"/>
    <p:sldId xmlns:r="http://schemas.openxmlformats.org/officeDocument/2006/relationships" id="261" r:id="R5370954b4cb24d25"/>
    <p:sldId xmlns:r="http://schemas.openxmlformats.org/officeDocument/2006/relationships" id="262" r:id="Rae36d818c9ae452c"/>
    <p:sldId xmlns:r="http://schemas.openxmlformats.org/officeDocument/2006/relationships" id="263" r:id="Rbf5185fa2bee44cb"/>
    <p:sldId xmlns:r="http://schemas.openxmlformats.org/officeDocument/2006/relationships" id="264" r:id="Rb962400ee86f4911"/>
    <p:sldId xmlns:r="http://schemas.openxmlformats.org/officeDocument/2006/relationships" id="265" r:id="Rbac6e0dc743b4265"/>
  </p:sldIdLst>
  <p:sldSz cx="12192000" cy="6858000"/>
  <p:notesSz cx="6858000" cy="9144000"/>
  <p:embeddedFontLst>
    <p:embeddedFont>
      <p:font typeface="Aktiv Grotesk Ex" charset="0"/>
      <p:regular xmlns:ns0="http://schemas.openxmlformats.org/officeDocument/2006/relationships" ns0:id="rIdGVFont1"/>
      <p:bold xmlns:ns1="http://schemas.openxmlformats.org/officeDocument/2006/relationships" ns1:id="rIdGVFont2"/>
    </p:embeddedFont>
  </p:embeddedFontLst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<?xml version='1.0' encoding='UTF-8' standalone='yes'?>
<Relationships xmlns="http://schemas.openxmlformats.org/package/2006/relationships"><Relationship Type="http://schemas.openxmlformats.org/officeDocument/2006/relationships/theme" Target="/ppt/theme/theme1.xml" Id="Rfef2a847766f417d"/><Relationship Type="http://schemas.openxmlformats.org/officeDocument/2006/relationships/slideMaster" Target="/ppt/slideMasters/slideMaster1.xml" Id="Re4fdbe17e4fb480c"/><Relationship Type="http://schemas.openxmlformats.org/officeDocument/2006/relationships/notesMaster" Target="/ppt/notesMasters/notesMaster1.xml" Id="R5f39d7567f004e27"/><Relationship Type="http://schemas.openxmlformats.org/officeDocument/2006/relationships/presProps" Target="/ppt/presProps.xml" Id="R8c9f9fddc3e14c45"/><Relationship Type="http://schemas.openxmlformats.org/officeDocument/2006/relationships/tableStyles" Target="/ppt/tableStyles.xml" Id="Rdc4f005f5fd54480"/><Relationship Type="http://schemas.openxmlformats.org/officeDocument/2006/relationships/slide" Target="/ppt/slides/slide1.xml" Id="Rd101a4fd20a04c8b"/><Relationship Type="http://schemas.openxmlformats.org/officeDocument/2006/relationships/slide" Target="/ppt/slides/slide2.xml" Id="Rf4ae172a45834e06"/><Relationship Type="http://schemas.openxmlformats.org/officeDocument/2006/relationships/slide" Target="/ppt/slides/slide3.xml" Id="Re381baf5345243d7"/><Relationship Type="http://schemas.openxmlformats.org/officeDocument/2006/relationships/slide" Target="/ppt/slides/slide4.xml" Id="R34664853e5ee4c76"/><Relationship Type="http://schemas.openxmlformats.org/officeDocument/2006/relationships/slide" Target="/ppt/slides/slide5.xml" Id="R08781886516b4191"/><Relationship Type="http://schemas.openxmlformats.org/officeDocument/2006/relationships/slide" Target="/ppt/slides/slide6.xml" Id="R5370954b4cb24d25"/><Relationship Type="http://schemas.openxmlformats.org/officeDocument/2006/relationships/slide" Target="/ppt/slides/slide7.xml" Id="Rae36d818c9ae452c"/><Relationship Type="http://schemas.openxmlformats.org/officeDocument/2006/relationships/slide" Target="/ppt/slides/slide8.xml" Id="Rbf5185fa2bee44cb"/><Relationship Type="http://schemas.openxmlformats.org/officeDocument/2006/relationships/slide" Target="/ppt/slides/slide9.xml" Id="Rb962400ee86f4911"/><Relationship Type="http://schemas.openxmlformats.org/officeDocument/2006/relationships/slide" Target="/ppt/slides/slide10.xml" Id="Rbac6e0dc743b4265"/><Relationship Id="rIdGVFont1" Type="http://schemas.openxmlformats.org/officeDocument/2006/relationships/font" Target="fonts/GV-AktivGroteskEx-Regular.fntdata"/><Relationship Id="rIdGVFont2" Type="http://schemas.openxmlformats.org/officeDocument/2006/relationships/font" Target="fonts/GV-AktivGroteskEx-Bold.fntdata"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c49a5cb15811443a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GV Capital">
      <a:dk1>
        <a:srgbClr val="16232A"/>
      </a:dk1>
      <a:lt1>
        <a:srgbClr val="FFFFFF"/>
      </a:lt1>
      <a:dk2>
        <a:srgbClr val="0A6670"/>
      </a:dk2>
      <a:lt2>
        <a:srgbClr val="E4EEF0"/>
      </a:lt2>
      <a:accent1>
        <a:srgbClr val="0A6670"/>
      </a:accent1>
      <a:accent2>
        <a:srgbClr val="16232A"/>
      </a:accent2>
      <a:accent3>
        <a:srgbClr val="FF5804"/>
      </a:accent3>
      <a:accent4>
        <a:srgbClr val="E4EEF0"/>
      </a:accent4>
      <a:accent5>
        <a:srgbClr val="0A6670"/>
      </a:accent5>
      <a:accent6>
        <a:srgbClr val="16232A"/>
      </a:accent6>
      <a:hlink>
        <a:srgbClr val="0A6670"/>
      </a:hlink>
      <a:folHlink>
        <a:srgbClr val="16232A"/>
      </a:folHlink>
    </a:clrScheme>
    <a:fontScheme name="Office">
      <a:majorFont>
        <a:latin typeface="Aktiv Grotesk Ex"/>
        <a:ea typeface="Aktiv Grotesk Ex"/>
        <a:cs typeface="Aktiv Grotesk Ex"/>
      </a:majorFont>
      <a:minorFont>
        <a:latin typeface="Aktiv Grotesk Ex"/>
        <a:ea typeface="Aktiv Grotesk Ex"/>
        <a:cs typeface="Aktiv Grotesk Ex"/>
      </a:minorFont>
    </a:fontScheme>
    <a:fmtScheme name="GV Capital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4261f71a52184d39" /><Relationship Type="http://schemas.openxmlformats.org/officeDocument/2006/relationships/notesMaster" Target="/ppt/notesMasters/notesMaster1.xml" Id="Re47ef35d2a134811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9f40631d2c234c84" /><Relationship Type="http://schemas.openxmlformats.org/officeDocument/2006/relationships/notesMaster" Target="/ppt/notesMasters/notesMaster1.xml" Id="R434631a6009a442e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e1683ab485f4d3c" /><Relationship Type="http://schemas.openxmlformats.org/officeDocument/2006/relationships/notesMaster" Target="/ppt/notesMasters/notesMaster1.xml" Id="Rb3f457d4ea5446c8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0aa26368718c4b6b" /><Relationship Type="http://schemas.openxmlformats.org/officeDocument/2006/relationships/notesMaster" Target="/ppt/notesMasters/notesMaster1.xml" Id="R059981f9b790401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e99a979afc424301" /><Relationship Type="http://schemas.openxmlformats.org/officeDocument/2006/relationships/notesMaster" Target="/ppt/notesMasters/notesMaster1.xml" Id="R41b82c8317654f9f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0adbecebf822461c" /><Relationship Type="http://schemas.openxmlformats.org/officeDocument/2006/relationships/notesMaster" Target="/ppt/notesMasters/notesMaster1.xml" Id="Rc7df65db132a45ee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3436237b06b043e0" /><Relationship Type="http://schemas.openxmlformats.org/officeDocument/2006/relationships/notesMaster" Target="/ppt/notesMasters/notesMaster1.xml" Id="R4838979ffb914fc8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27a040f77464f0e" /><Relationship Type="http://schemas.openxmlformats.org/officeDocument/2006/relationships/notesMaster" Target="/ppt/notesMasters/notesMaster1.xml" Id="Raabd0a823abc4210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024bf1c28224446f" /><Relationship Type="http://schemas.openxmlformats.org/officeDocument/2006/relationships/notesMaster" Target="/ppt/notesMasters/notesMaster1.xml" Id="Rcef9c76d87744ea8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174bc2e8db7442e2" /><Relationship Type="http://schemas.openxmlformats.org/officeDocument/2006/relationships/notesMaster" Target="/ppt/notesMasters/notesMaster1.xml" Id="R06951c8783944c10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Replace bracketed fields with approved information. Keep the original logo proportions. All text and tables remain editable.</a:t>
            </a:r>
          </a:p>
          <a:p xmlns:a="http://schemas.openxmlformats.org/drawingml/2006/main">
            <a:r>
              <a:t>Image source: assets/brand-editorial-v2/01-georgian-ventures.webp. Brand concept visualization, not evidence of a completed or available project.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Summary layout. Replace the key message, context and decision with concise approved copy.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Section divider. Use a short section name and one sentence to introduce the subject.</a:t>
            </a:r>
          </a:p>
          <a:p xmlns:a="http://schemas.openxmlformats.org/drawingml/2006/main">
            <a:r>
              <a:t>Image source: assets/gv-office-floor.jpg. Brand concept visualization, not evidence of a completed or available project.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Replace the two short paragraphs and, if relevant, the concept image with an approved project photograph. Preserve the photo window.</a:t>
            </a:r>
          </a:p>
          <a:p xmlns:a="http://schemas.openxmlformats.org/drawingml/2006/main">
            <a:r>
              <a:t>Image source: assets/brand-editorial-v2/03-clarity.webp. Brand concept visualization, not evidence of a completed or available project.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Editable comparison table. Replace the criteria and both option descriptions.</a:t>
            </a:r>
          </a:p>
          <a:p xmlns:a="http://schemas.openxmlformats.org/drawingml/2006/main">
            <a:r>
              <a:t>Image source: assets/brand-editorial-v2/04-direction.webp. Brand concept visualization, not evidence of a completed or available project.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Enter verified values with their units and periods. A blank value is not zero. No financial values are supplied.</a:t>
            </a:r>
          </a:p>
          <a:p xmlns:a="http://schemas.openxmlformats.org/drawingml/2006/main">
            <a:r>
              <a:t>Image source: assets/gv-facade-wide-evidence.jpeg. Brand concept visualization, not evidence of a completed or available project.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Project profile. Replace the concept photo with the approved project image or plan. Fill the technical fields with verified information.</a:t>
            </a:r>
          </a:p>
          <a:p xmlns:a="http://schemas.openxmlformats.org/drawingml/2006/main">
            <a:r>
              <a:t>Image source: assets/gv-campus-daylight.png. Brand concept visualization, not evidence of a completed or available project.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Replace each stage, period, owner and output. Use dates from the approved project plan.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Message or quotation layout. Use the author field only for a real attributed quotation.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State the required action and verified contact details. Personal contact details intentionally remain blank.</a:t>
            </a:r>
          </a:p>
          <a:p xmlns:a="http://schemas.openxmlformats.org/drawingml/2006/main">
            <a:r>
              <a:t>Image source: assets/gv-foundation-focus-office.webp. Brand concept visualization, not evidence of a completed or available project.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166a711a16d4554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1e841cdf5a4d450f" /><Relationship Type="http://schemas.openxmlformats.org/officeDocument/2006/relationships/slideLayout" Target="/ppt/slideLayouts/slideLayout1.xml" Id="R735f6f12ae814eeb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735f6f12ae814eeb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Aktiv Grotesk Ex"/>
          <a:ea typeface="Aktiv Grotesk Ex"/>
          <a:cs typeface="Aktiv Grotesk Ex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Aktiv Grotesk Ex"/>
          <a:ea typeface="Aktiv Grotesk Ex"/>
          <a:cs typeface="Aktiv Grotesk Ex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Aktiv Grotesk Ex"/>
          <a:ea typeface="Aktiv Grotesk Ex"/>
          <a:cs typeface="Aktiv Grotesk Ex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Aktiv Grotesk Ex"/>
          <a:ea typeface="Aktiv Grotesk Ex"/>
          <a:cs typeface="Aktiv Grotesk Ex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Aktiv Grotesk Ex"/>
          <a:ea typeface="Aktiv Grotesk Ex"/>
          <a:cs typeface="Aktiv Grotesk Ex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Aktiv Grotesk Ex"/>
          <a:ea typeface="Aktiv Grotesk Ex"/>
          <a:cs typeface="Aktiv Grotesk Ex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Aktiv Grotesk Ex"/>
          <a:ea typeface="Aktiv Grotesk Ex"/>
          <a:cs typeface="Aktiv Grotesk Ex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Aktiv Grotesk Ex"/>
          <a:ea typeface="Aktiv Grotesk Ex"/>
          <a:cs typeface="Aktiv Grotesk Ex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Aktiv Grotesk Ex"/>
          <a:ea typeface="Aktiv Grotesk Ex"/>
          <a:cs typeface="Aktiv Grotesk Ex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Aktiv Grotesk Ex"/>
          <a:ea typeface="Aktiv Grotesk Ex"/>
          <a:cs typeface="Aktiv Grotesk Ex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Aktiv Grotesk Ex"/>
          <a:ea typeface="Aktiv Grotesk Ex"/>
          <a:cs typeface="Aktiv Grotesk Ex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Aktiv Grotesk Ex"/>
          <a:ea typeface="Aktiv Grotesk Ex"/>
          <a:cs typeface="Aktiv Grotesk Ex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Aktiv Grotesk Ex"/>
          <a:ea typeface="Aktiv Grotesk Ex"/>
          <a:cs typeface="Aktiv Grotesk Ex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Aktiv Grotesk Ex"/>
          <a:ea typeface="Aktiv Grotesk Ex"/>
          <a:cs typeface="Aktiv Grotesk Ex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Aktiv Grotesk Ex"/>
          <a:ea typeface="Aktiv Grotesk Ex"/>
          <a:cs typeface="Aktiv Grotesk Ex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Aktiv Grotesk Ex"/>
          <a:ea typeface="Aktiv Grotesk Ex"/>
          <a:cs typeface="Aktiv Grotesk Ex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Aktiv Grotesk Ex"/>
          <a:ea typeface="Aktiv Grotesk Ex"/>
          <a:cs typeface="Aktiv Grotesk Ex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Aktiv Grotesk Ex"/>
          <a:ea typeface="Aktiv Grotesk Ex"/>
          <a:cs typeface="Aktiv Grotesk Ex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Aktiv Grotesk Ex"/>
          <a:ea typeface="Aktiv Grotesk Ex"/>
          <a:cs typeface="Aktiv Grotesk Ex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GV Capital">
      <a:dk1>
        <a:srgbClr val="16232A"/>
      </a:dk1>
      <a:lt1>
        <a:srgbClr val="FFFFFF"/>
      </a:lt1>
      <a:dk2>
        <a:srgbClr val="0A6670"/>
      </a:dk2>
      <a:lt2>
        <a:srgbClr val="E4EEF0"/>
      </a:lt2>
      <a:accent1>
        <a:srgbClr val="0A6670"/>
      </a:accent1>
      <a:accent2>
        <a:srgbClr val="16232A"/>
      </a:accent2>
      <a:accent3>
        <a:srgbClr val="FF5804"/>
      </a:accent3>
      <a:accent4>
        <a:srgbClr val="E4EEF0"/>
      </a:accent4>
      <a:accent5>
        <a:srgbClr val="0A6670"/>
      </a:accent5>
      <a:accent6>
        <a:srgbClr val="16232A"/>
      </a:accent6>
      <a:hlink>
        <a:srgbClr val="0A6670"/>
      </a:hlink>
      <a:folHlink>
        <a:srgbClr val="16232A"/>
      </a:folHlink>
    </a:clrScheme>
    <a:fontScheme name="Office">
      <a:majorFont>
        <a:latin typeface="Aktiv Grotesk Ex"/>
        <a:ea typeface="Aktiv Grotesk Ex"/>
        <a:cs typeface="Aktiv Grotesk Ex"/>
      </a:majorFont>
      <a:minorFont>
        <a:latin typeface="Aktiv Grotesk Ex"/>
        <a:ea typeface="Aktiv Grotesk Ex"/>
        <a:cs typeface="Aktiv Grotesk Ex"/>
      </a:minorFont>
    </a:fontScheme>
    <a:fmtScheme name="GV Capital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5299686c57f440a" /><Relationship Type="http://schemas.openxmlformats.org/officeDocument/2006/relationships/image" Target="/ppt/media/image.jpeg" Id="Rd63ccaf7f7ab4e11" /><Relationship Type="http://schemas.openxmlformats.org/officeDocument/2006/relationships/image" Target="/ppt/media/image.png" Id="R088e58ddb0f54c5c" /><Relationship Type="http://schemas.openxmlformats.org/officeDocument/2006/relationships/image" Target="/ppt/media/image2.png" Id="Re81dc0aaa8184153" /><Relationship Type="http://schemas.openxmlformats.org/officeDocument/2006/relationships/notesSlide" Target="/ppt/notesSlides/notesSlide1.xml" Id="R59dd326b8ce74319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2e4dd2841034f7a" /><Relationship Type="http://schemas.openxmlformats.org/officeDocument/2006/relationships/image" Target="/ppt/media/image3.png" Id="R8286cf68af5d4334" /><Relationship Type="http://schemas.openxmlformats.org/officeDocument/2006/relationships/image" Target="/ppt/media/image4.png" Id="R9bc541debffb4259" /><Relationship Type="http://schemas.openxmlformats.org/officeDocument/2006/relationships/notesSlide" Target="/ppt/notesSlides/notesSlide2.xml" Id="R0dc4e4b8d891491d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7773ca7de42449d" /><Relationship Type="http://schemas.openxmlformats.org/officeDocument/2006/relationships/image" Target="/ppt/media/image5.png" Id="Ra21de766d0334f40" /><Relationship Type="http://schemas.openxmlformats.org/officeDocument/2006/relationships/image" Target="/ppt/media/image2.jpeg" Id="Rc2bf94a936c1478c" /><Relationship Type="http://schemas.openxmlformats.org/officeDocument/2006/relationships/image" Target="/ppt/media/image6.png" Id="R2927873ce9a54c93" /><Relationship Type="http://schemas.openxmlformats.org/officeDocument/2006/relationships/notesSlide" Target="/ppt/notesSlides/notesSlide3.xml" Id="R3a7a70e0cac143f4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2677ea3402e419a" /><Relationship Type="http://schemas.openxmlformats.org/officeDocument/2006/relationships/image" Target="/ppt/media/image7.png" Id="R0d5b3cba941542ff" /><Relationship Type="http://schemas.openxmlformats.org/officeDocument/2006/relationships/image" Target="/ppt/media/image3.jpeg" Id="R5d65bf858e9942b4" /><Relationship Type="http://schemas.openxmlformats.org/officeDocument/2006/relationships/notesSlide" Target="/ppt/notesSlides/notesSlide4.xml" Id="R1409e7ccb8c04ee3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e9c7619aa334ec2" /><Relationship Type="http://schemas.openxmlformats.org/officeDocument/2006/relationships/image" Target="/ppt/media/image8.png" Id="Re3fd2fb4650745f3" /><Relationship Type="http://schemas.openxmlformats.org/officeDocument/2006/relationships/image" Target="/ppt/media/image4.jpeg" Id="R3693fa2485624d31" /><Relationship Type="http://schemas.openxmlformats.org/officeDocument/2006/relationships/notesSlide" Target="/ppt/notesSlides/notesSlide5.xml" Id="Reb7eb6de93394070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ccfa26ccccf41f2" /><Relationship Type="http://schemas.openxmlformats.org/officeDocument/2006/relationships/image" Target="/ppt/media/image9.png" Id="R8bc0de7b6cb647f3" /><Relationship Type="http://schemas.openxmlformats.org/officeDocument/2006/relationships/image" Target="/ppt/media/image5.jpeg" Id="R48ab0d7be939473f" /><Relationship Type="http://schemas.openxmlformats.org/officeDocument/2006/relationships/notesSlide" Target="/ppt/notesSlides/notesSlide6.xml" Id="R863b3c2346404fcb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e92e8e7a76946c2" /><Relationship Type="http://schemas.openxmlformats.org/officeDocument/2006/relationships/image" Target="/ppt/media/image10.png" Id="R576be44d49094be4" /><Relationship Type="http://schemas.openxmlformats.org/officeDocument/2006/relationships/image" Target="/ppt/media/image6.jpeg" Id="R5c29ac2eecd04d24" /><Relationship Type="http://schemas.openxmlformats.org/officeDocument/2006/relationships/notesSlide" Target="/ppt/notesSlides/notesSlide7.xml" Id="Rdfc01a6485694930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f741d9ced55475b" /><Relationship Type="http://schemas.openxmlformats.org/officeDocument/2006/relationships/image" Target="/ppt/media/image11.png" Id="R540483159a494927" /><Relationship Type="http://schemas.openxmlformats.org/officeDocument/2006/relationships/image" Target="/ppt/media/image12.png" Id="Rafe362ef084243ef" /><Relationship Type="http://schemas.openxmlformats.org/officeDocument/2006/relationships/notesSlide" Target="/ppt/notesSlides/notesSlide8.xml" Id="R70b5e5867b214cf3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bae6cea41f5443e" /><Relationship Type="http://schemas.openxmlformats.org/officeDocument/2006/relationships/image" Target="/ppt/media/image13.png" Id="R6b060a57f3654cbe" /><Relationship Type="http://schemas.openxmlformats.org/officeDocument/2006/relationships/image" Target="/ppt/media/image14.png" Id="R3fc967b7e74c4a41" /><Relationship Type="http://schemas.openxmlformats.org/officeDocument/2006/relationships/notesSlide" Target="/ppt/notesSlides/notesSlide9.xml" Id="R96b01396485f4ba8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5b75ab336834aac" /><Relationship Type="http://schemas.openxmlformats.org/officeDocument/2006/relationships/image" Target="/ppt/media/image15.png" Id="Rdc50fffe33c34965" /><Relationship Type="http://schemas.openxmlformats.org/officeDocument/2006/relationships/image" Target="/ppt/media/image7.jpeg" Id="Rdb8b1fe859624eec" /><Relationship Type="http://schemas.openxmlformats.org/officeDocument/2006/relationships/notesSlide" Target="/ppt/notesSlides/notesSlide10.xml" Id="R3317de1527174084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16232A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63ccaf7f7ab4e11"/>
          <a:srcRect xmlns:a="http://schemas.openxmlformats.org/drawingml/2006/main" l="14815" t="0" r="14815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4953000" y="0"/>
            <a:ext cx="7239000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Brand architectural cut">
            <a:extLst xmlns:a="http://schemas.openxmlformats.org/drawingml/2006/main">
              <a:ext uri="{FF2B5EF4-FFF2-40B4-BE49-F238E27FC236}">
                <a16:creationId xmlns:a16="http://schemas.microsoft.com/office/drawing/2014/main" id="{5AC000CC-E9A3-455B-A50E-D94CD88D63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6934200" cy="6858000"/>
          </a:xfrm>
          <a:custGeom xmlns:a="http://schemas.openxmlformats.org/drawingml/2006/main">
            <a:pathLst>
              <a:path w="6934200" h="6858000">
                <a:moveTo>
                  <a:pt x="0" y="0"/>
                </a:moveTo>
                <a:lnTo>
                  <a:pt x="6934200" y="0"/>
                </a:lnTo>
                <a:lnTo>
                  <a:pt x="4953000" y="6858000"/>
                </a:lnTo>
                <a:lnTo>
                  <a:pt x="0" y="6858000"/>
                </a:lnTo>
                <a:close/>
              </a:path>
            </a:pathLst>
          </a:custGeom>
          <a:solidFill xmlns:a="http://schemas.openxmlformats.org/drawingml/2006/main">
            <a:srgbClr val="16232A"/>
          </a:solidFill>
          <a:ln xmlns:a="http://schemas.openxmlformats.org/drawingml/2006/main" w="0">
            <a:noFill/>
          </a:ln>
        </p:spPr>
      </p:sp>
      <p:sp>
        <p:nvSpPr>
          <p:cNvPr id="3" name="Brand architectural cut">
            <a:extLst xmlns:a="http://schemas.openxmlformats.org/drawingml/2006/main">
              <a:ext uri="{FF2B5EF4-FFF2-40B4-BE49-F238E27FC236}">
                <a16:creationId xmlns:a16="http://schemas.microsoft.com/office/drawing/2014/main" id="{705D8970-DB09-4B5C-8EF3-70130CECB0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0"/>
            <a:ext cx="2305050" cy="6858000"/>
          </a:xfrm>
          <a:custGeom xmlns:a="http://schemas.openxmlformats.org/drawingml/2006/main">
            <a:pathLst>
              <a:path w="2305050" h="6858000">
                <a:moveTo>
                  <a:pt x="1981200" y="0"/>
                </a:moveTo>
                <a:lnTo>
                  <a:pt x="2305050" y="0"/>
                </a:lnTo>
                <a:lnTo>
                  <a:pt x="323850" y="6858000"/>
                </a:lnTo>
                <a:lnTo>
                  <a:pt x="0" y="6858000"/>
                </a:lnTo>
                <a:close/>
              </a:path>
            </a:pathLst>
          </a:custGeom>
          <a:solidFill xmlns:a="http://schemas.openxmlformats.org/drawingml/2006/main">
            <a:srgbClr val="0A6670"/>
          </a:solidFill>
          <a:ln xmlns:a="http://schemas.openxmlformats.org/drawingml/2006/main" w="0">
            <a:noFill/>
          </a:ln>
        </p:spPr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88e58ddb0f54c5c"/>
          <a:stretch xmlns:a="http://schemas.openxmlformats.org/drawingml/2006/main"/>
        </p:blipFill>
        <p:spPr>
          <a:xfrm xmlns:a="http://schemas.openxmlformats.org/drawingml/2006/main">
            <a:off x="610840" y="514350"/>
            <a:ext cx="1807270" cy="549927"/>
          </a:xfrm>
          <a:prstGeom xmlns:a="http://schemas.openxmlformats.org/drawingml/2006/main" prst="rect">
            <a:avLst/>
          </a:prstGeom>
        </p:spPr>
      </p:pic>
      <p:pic>
        <p:nvPicPr>
          <p:cNvPr id="15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81dc0aaa8184153"/>
          <a:stretch xmlns:a="http://schemas.openxmlformats.org/drawingml/2006/main"/>
        </p:blipFill>
        <p:spPr>
          <a:xfrm xmlns:a="http://schemas.openxmlformats.org/drawingml/2006/main">
            <a:off x="441217" y="5172075"/>
            <a:ext cx="4470616" cy="1360345"/>
          </a:xfrm>
          <a:prstGeom xmlns:a="http://schemas.openxmlformats.org/drawingml/2006/main" prst="rect">
            <a:avLst/>
          </a:prstGeom>
        </p:spPr>
      </p:pic>
      <p:sp>
        <p:nvSpPr>
          <p:cNvPr id="6" name="Cover title">
            <a:extLst xmlns:a="http://schemas.openxmlformats.org/drawingml/2006/main">
              <a:ext uri="{FF2B5EF4-FFF2-40B4-BE49-F238E27FC236}">
                <a16:creationId xmlns:a16="http://schemas.microsoft.com/office/drawing/2014/main" id="{E61E26CF-BF8E-4DF3-8011-FC548067C4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47900"/>
            <a:ext cx="5905500" cy="2133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4800" b="1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4800" b="1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rPr>
              <a:t>[Presentation</a:t>
            </a:r>
          </a:p>
          <a:p xmlns:a="http://schemas.openxmlformats.org/drawingml/2006/main">
            <a:pPr algn="l">
              <a:defRPr sz="4800" b="1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4800" b="1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rPr>
              <a:t>title]</a:t>
            </a:r>
          </a:p>
        </p:txBody>
      </p:sp>
      <p:sp>
        <p:nvSpPr>
          <p:cNvPr id="7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9DE8AD2E-5EC6-4DCB-9D7F-E024959239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4648200"/>
            <a:ext cx="485775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1950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1950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rPr>
              <a:t>[Meeting subject or subtitle]</a:t>
            </a:r>
          </a:p>
        </p:txBody>
      </p:sp>
      <p:sp>
        <p:nvSpPr>
          <p:cNvPr id="8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5039B6AF-4752-4ADD-89D0-C48DC00F10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5715000"/>
            <a:ext cx="4143375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1575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rPr>
              <a:t>[DATE] / [PRESENTER]</a:t>
            </a:r>
          </a:p>
        </p:txBody>
      </p:sp>
      <p:sp>
        <p:nvSpPr>
          <p:cNvPr id="9" name="Brand colour plane">
            <a:extLst xmlns:a="http://schemas.openxmlformats.org/drawingml/2006/main">
              <a:ext uri="{FF2B5EF4-FFF2-40B4-BE49-F238E27FC236}">
                <a16:creationId xmlns:a16="http://schemas.microsoft.com/office/drawing/2014/main" id="{C4E3C300-6674-4BFB-88C4-A6F04E4D63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4343400"/>
            <a:ext cx="47625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5804"/>
          </a:solidFill>
          <a:ln xmlns:a="http://schemas.openxmlformats.org/drawingml/2006/main" w="0">
            <a:noFill/>
          </a:ln>
        </p:spPr>
      </p:sp>
      <p:sp>
        <p:nvSpPr>
          <p:cNvPr id="10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3C146525-3582-463E-BE77-126469B019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77450" y="6477000"/>
            <a:ext cx="16573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825" b="0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rPr>
              <a:t>CONCEPT IMAGERY</a:t>
            </a:r>
          </a:p>
        </p:txBody>
      </p:sp>
    </p:spTree>
    <p:extLst>
      <p:ext uri="{BB962C8B-B14F-4D97-AF65-F5344CB8AC3E}">
        <p14:creationId xmlns:p14="http://schemas.microsoft.com/office/powerpoint/2010/main" val="1888013336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E4EEF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5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286cf68af5d4334"/>
          <a:stretch xmlns:a="http://schemas.openxmlformats.org/drawingml/2006/main"/>
        </p:blipFill>
        <p:spPr>
          <a:xfrm xmlns:a="http://schemas.openxmlformats.org/drawingml/2006/main">
            <a:off x="610566" y="400050"/>
            <a:ext cx="1407768" cy="428364"/>
          </a:xfrm>
          <a:prstGeom xmlns:a="http://schemas.openxmlformats.org/drawingml/2006/main" prst="rect">
            <a:avLst/>
          </a:prstGeom>
        </p:spPr>
      </p:pic>
      <p:sp>
        <p:nvSpPr>
          <p:cNvPr id="2" name="Slide title">
            <a:extLst xmlns:a="http://schemas.openxmlformats.org/drawingml/2006/main">
              <a:ext uri="{FF2B5EF4-FFF2-40B4-BE49-F238E27FC236}">
                <a16:creationId xmlns:a16="http://schemas.microsoft.com/office/drawing/2014/main" id="{A47801A5-93D4-4694-AEB0-CFC51F5A3C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162050"/>
            <a:ext cx="10839450" cy="1200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3600" b="1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3600" b="1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rPr>
              <a:t>[Main topic]</a:t>
            </a:r>
          </a:p>
        </p:txBody>
      </p:sp>
      <p:sp>
        <p:nvSpPr>
          <p:cNvPr id="3" name="Signal Orange accent">
            <a:extLst xmlns:a="http://schemas.openxmlformats.org/drawingml/2006/main">
              <a:ext uri="{FF2B5EF4-FFF2-40B4-BE49-F238E27FC236}">
                <a16:creationId xmlns:a16="http://schemas.microsoft.com/office/drawing/2014/main" id="{7A67AAF5-F0BA-45D3-835B-1E5E238A56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000125"/>
            <a:ext cx="32385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5804"/>
          </a:solidFill>
          <a:ln xmlns:a="http://schemas.openxmlformats.org/drawingml/2006/main" w="0">
            <a:noFill/>
          </a:ln>
        </p:spPr>
      </p:sp>
      <p:sp>
        <p:nvSpPr>
          <p:cNvPr id="4" name="Brand alignment rule">
            <a:extLst xmlns:a="http://schemas.openxmlformats.org/drawingml/2006/main">
              <a:ext uri="{FF2B5EF4-FFF2-40B4-BE49-F238E27FC236}">
                <a16:creationId xmlns:a16="http://schemas.microsoft.com/office/drawing/2014/main" id="{59825FB3-2640-4C76-A918-4F78ADDEEC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381750"/>
            <a:ext cx="109728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B8CDD1"/>
            </a:solidFill>
          </a:ln>
        </p:spPr>
      </p:sp>
      <p:sp>
        <p:nvSpPr>
          <p:cNvPr id="5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188A6695-431B-4B49-B83A-7703DCC0F0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96050"/>
            <a:ext cx="33337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46616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900" b="0">
                <a:solidFill>
                  <a:srgbClr val="46616A"/>
                </a:solidFill>
                <a:latin typeface="Aktiv Grotesk Ex"/>
                <a:ea typeface="Aktiv Grotesk Ex"/>
                <a:cs typeface="Aktiv Grotesk Ex"/>
              </a:rPr>
              <a:t>GV CAPITAL</a:t>
            </a:r>
          </a:p>
        </p:txBody>
      </p:sp>
      <p:sp>
        <p:nvSpPr>
          <p:cNvPr id="6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CA656BAC-0A60-40B9-A8F3-3CD765D44E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29950" y="6457950"/>
            <a:ext cx="5524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r">
              <a:defRPr sz="1125" b="0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1125" b="0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rPr>
              <a:t>02</a:t>
            </a:r>
          </a:p>
        </p:txBody>
      </p:sp>
      <p:sp>
        <p:nvSpPr>
          <p:cNvPr id="7" name="Brand architectural cut">
            <a:extLst xmlns:a="http://schemas.openxmlformats.org/drawingml/2006/main">
              <a:ext uri="{FF2B5EF4-FFF2-40B4-BE49-F238E27FC236}">
                <a16:creationId xmlns:a16="http://schemas.microsoft.com/office/drawing/2014/main" id="{CE3465AF-FFE2-44ED-8289-2B507E9B44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2324100"/>
            <a:ext cx="5381625" cy="3867150"/>
          </a:xfrm>
          <a:custGeom xmlns:a="http://schemas.openxmlformats.org/drawingml/2006/main">
            <a:pathLst>
              <a:path w="5381625" h="3867150">
                <a:moveTo>
                  <a:pt x="0" y="0"/>
                </a:moveTo>
                <a:lnTo>
                  <a:pt x="5381625" y="0"/>
                </a:lnTo>
                <a:lnTo>
                  <a:pt x="4524375" y="3867150"/>
                </a:lnTo>
                <a:lnTo>
                  <a:pt x="0" y="3867150"/>
                </a:lnTo>
                <a:close/>
              </a:path>
            </a:pathLst>
          </a:custGeom>
          <a:solidFill xmlns:a="http://schemas.openxmlformats.org/drawingml/2006/main">
            <a:srgbClr val="0A6670"/>
          </a:solidFill>
          <a:ln xmlns:a="http://schemas.openxmlformats.org/drawingml/2006/main" w="0">
            <a:noFill/>
          </a:ln>
        </p:spPr>
      </p:sp>
      <p:pic>
        <p:nvPicPr>
          <p:cNvPr id="2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bc541debffb4259"/>
          <a:stretch xmlns:a="http://schemas.openxmlformats.org/drawingml/2006/main"/>
        </p:blipFill>
        <p:spPr>
          <a:xfrm xmlns:a="http://schemas.openxmlformats.org/drawingml/2006/main">
            <a:off x="555034" y="4324350"/>
            <a:ext cx="3766732" cy="1146163"/>
          </a:xfrm>
          <a:prstGeom xmlns:a="http://schemas.openxmlformats.org/drawingml/2006/main" prst="rect">
            <a:avLst/>
          </a:prstGeom>
        </p:spPr>
      </p:pic>
      <p:sp>
        <p:nvSpPr>
          <p:cNvPr id="9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14AAA4D9-BC62-49B1-8C78-131CB7C155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800350"/>
            <a:ext cx="4191000" cy="2095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4650" b="1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4650" b="1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rPr>
              <a:t>[Key</a:t>
            </a:r>
          </a:p>
          <a:p xmlns:a="http://schemas.openxmlformats.org/drawingml/2006/main">
            <a:pPr algn="l">
              <a:defRPr sz="4650" b="1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4650" b="1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rPr>
              <a:t>message]</a:t>
            </a:r>
          </a:p>
        </p:txBody>
      </p:sp>
      <p:sp>
        <p:nvSpPr>
          <p:cNvPr id="10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D00B2FFB-3BEF-4AE8-AAF5-440D5D92D1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19800" y="2609850"/>
            <a:ext cx="50482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1875" b="1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1875" b="1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rPr>
              <a:t>[CONTEXT]</a:t>
            </a:r>
          </a:p>
        </p:txBody>
      </p:sp>
      <p:sp>
        <p:nvSpPr>
          <p:cNvPr id="11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285DF752-FF7B-4804-9B7F-B4A6E2FF1A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19800" y="3105150"/>
            <a:ext cx="49911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2100" b="0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2100" b="0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rPr>
              <a:t>[A short explanation of the issue and why it matters.]</a:t>
            </a:r>
          </a:p>
        </p:txBody>
      </p:sp>
      <p:sp>
        <p:nvSpPr>
          <p:cNvPr id="12" name="Brand alignment rule">
            <a:extLst xmlns:a="http://schemas.openxmlformats.org/drawingml/2006/main">
              <a:ext uri="{FF2B5EF4-FFF2-40B4-BE49-F238E27FC236}">
                <a16:creationId xmlns:a16="http://schemas.microsoft.com/office/drawing/2014/main" id="{D6BF58BC-367D-4BB7-B74F-AA57207A26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19800" y="4210050"/>
            <a:ext cx="52959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0A6670"/>
            </a:solidFill>
          </a:ln>
        </p:spPr>
      </p:sp>
      <p:sp>
        <p:nvSpPr>
          <p:cNvPr id="13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432DAD59-7D37-4D70-A168-83DA183AE1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19800" y="4419600"/>
            <a:ext cx="50482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1875" b="1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1875" b="1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rPr>
              <a:t>[DECISION]</a:t>
            </a:r>
          </a:p>
        </p:txBody>
      </p:sp>
      <p:sp>
        <p:nvSpPr>
          <p:cNvPr id="14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52FB8616-2A7F-441F-8B76-EECD6DA9DE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19800" y="4914900"/>
            <a:ext cx="49911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2100" b="0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2100" b="0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rPr>
              <a:t>[The proposal or action under discussion.]</a:t>
            </a:r>
          </a:p>
        </p:txBody>
      </p:sp>
    </p:spTree>
    <p:extLst>
      <p:ext uri="{BB962C8B-B14F-4D97-AF65-F5344CB8AC3E}">
        <p14:creationId xmlns:p14="http://schemas.microsoft.com/office/powerpoint/2010/main" val="545003726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16232A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21de766d0334f40"/>
          <a:stretch xmlns:a="http://schemas.openxmlformats.org/drawingml/2006/main"/>
        </p:blipFill>
        <p:spPr>
          <a:xfrm xmlns:a="http://schemas.openxmlformats.org/drawingml/2006/main">
            <a:off x="610566" y="400050"/>
            <a:ext cx="1407768" cy="428364"/>
          </a:xfrm>
          <a:prstGeom xmlns:a="http://schemas.openxmlformats.org/drawingml/2006/main" prst="rect">
            <a:avLst/>
          </a:prstGeom>
        </p:spPr>
      </p:pic>
      <p:sp>
        <p:nvSpPr>
          <p:cNvPr id="2" name="Slide title">
            <a:extLst xmlns:a="http://schemas.openxmlformats.org/drawingml/2006/main">
              <a:ext uri="{FF2B5EF4-FFF2-40B4-BE49-F238E27FC236}">
                <a16:creationId xmlns:a16="http://schemas.microsoft.com/office/drawing/2014/main" id="{1E8404ED-2DD7-4672-A96B-73809B94A3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162050"/>
            <a:ext cx="10839450" cy="1200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4650" b="1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4650" b="1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rPr>
              <a:t>[Section title]</a:t>
            </a:r>
          </a:p>
        </p:txBody>
      </p:sp>
      <p:sp>
        <p:nvSpPr>
          <p:cNvPr id="3" name="Signal Orange accent">
            <a:extLst xmlns:a="http://schemas.openxmlformats.org/drawingml/2006/main">
              <a:ext uri="{FF2B5EF4-FFF2-40B4-BE49-F238E27FC236}">
                <a16:creationId xmlns:a16="http://schemas.microsoft.com/office/drawing/2014/main" id="{41C6846F-B31D-4492-B72D-5ABD2601E0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000125"/>
            <a:ext cx="32385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5804"/>
          </a:solidFill>
          <a:ln xmlns:a="http://schemas.openxmlformats.org/drawingml/2006/main" w="0">
            <a:noFill/>
          </a:ln>
        </p:spPr>
      </p:sp>
      <p:sp>
        <p:nvSpPr>
          <p:cNvPr id="4" name="Brand alignment rule">
            <a:extLst xmlns:a="http://schemas.openxmlformats.org/drawingml/2006/main">
              <a:ext uri="{FF2B5EF4-FFF2-40B4-BE49-F238E27FC236}">
                <a16:creationId xmlns:a16="http://schemas.microsoft.com/office/drawing/2014/main" id="{B7CC5152-5776-4AC1-833D-2B42519891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381750"/>
            <a:ext cx="109728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3C5057"/>
            </a:solidFill>
          </a:ln>
        </p:spPr>
      </p:sp>
      <p:sp>
        <p:nvSpPr>
          <p:cNvPr id="5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AB6997B1-D7E8-4ED3-937C-BDB4D95E8B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96050"/>
            <a:ext cx="33337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900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rPr>
              <a:t>GV CAPITAL</a:t>
            </a:r>
          </a:p>
        </p:txBody>
      </p:sp>
      <p:sp>
        <p:nvSpPr>
          <p:cNvPr id="6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A5C619A4-691D-4856-97EB-D6D1A536EB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29950" y="6457950"/>
            <a:ext cx="5524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r">
              <a:defRPr sz="1125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1125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rPr>
              <a:t>03</a:t>
            </a: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2bf94a936c1478c"/>
          <a:srcRect xmlns:a="http://schemas.openxmlformats.org/drawingml/2006/main" l="662" t="0" r="662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8096250" y="0"/>
            <a:ext cx="4095750" cy="6248400"/>
          </a:xfrm>
          <a:prstGeom xmlns:a="http://schemas.openxmlformats.org/drawingml/2006/main" prst="rect">
            <a:avLst/>
          </a:prstGeom>
        </p:spPr>
      </p:pic>
      <p:sp>
        <p:nvSpPr>
          <p:cNvPr id="8" name="Brand architectural cut">
            <a:extLst xmlns:a="http://schemas.openxmlformats.org/drawingml/2006/main">
              <a:ext uri="{FF2B5EF4-FFF2-40B4-BE49-F238E27FC236}">
                <a16:creationId xmlns:a16="http://schemas.microsoft.com/office/drawing/2014/main" id="{AF486A26-6AE0-41F8-846D-AAE842BFE5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0" y="0"/>
            <a:ext cx="2571750" cy="6248400"/>
          </a:xfrm>
          <a:custGeom xmlns:a="http://schemas.openxmlformats.org/drawingml/2006/main">
            <a:pathLst>
              <a:path w="2571750" h="6248400">
                <a:moveTo>
                  <a:pt x="1143000" y="0"/>
                </a:moveTo>
                <a:lnTo>
                  <a:pt x="2571750" y="0"/>
                </a:lnTo>
                <a:lnTo>
                  <a:pt x="1428750" y="6248400"/>
                </a:lnTo>
                <a:lnTo>
                  <a:pt x="0" y="6248400"/>
                </a:lnTo>
                <a:close/>
              </a:path>
            </a:pathLst>
          </a:custGeom>
          <a:solidFill xmlns:a="http://schemas.openxmlformats.org/drawingml/2006/main">
            <a:srgbClr val="0A6670"/>
          </a:solidFill>
          <a:ln xmlns:a="http://schemas.openxmlformats.org/drawingml/2006/main" w="0">
            <a:noFill/>
          </a:ln>
        </p:spPr>
      </p:sp>
      <p:sp>
        <p:nvSpPr>
          <p:cNvPr id="9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3CA33E9B-B0EC-4BD8-B297-4A2DB583C5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2781300"/>
            <a:ext cx="611505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2400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2400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rPr>
              <a:t>[A sentence about</a:t>
            </a:r>
          </a:p>
          <a:p xmlns:a="http://schemas.openxmlformats.org/drawingml/2006/main">
            <a:pPr algn="l">
              <a:defRPr sz="2400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2400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rPr>
              <a:t>this section]</a:t>
            </a:r>
          </a:p>
        </p:txBody>
      </p:sp>
      <p:pic>
        <p:nvPicPr>
          <p:cNvPr id="2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927873ce9a54c93"/>
          <a:stretch xmlns:a="http://schemas.openxmlformats.org/drawingml/2006/main"/>
        </p:blipFill>
        <p:spPr>
          <a:xfrm xmlns:a="http://schemas.openxmlformats.org/drawingml/2006/main">
            <a:off x="609600" y="4000500"/>
            <a:ext cx="5715000" cy="2071688"/>
          </a:xfrm>
          <a:prstGeom xmlns:a="http://schemas.openxmlformats.org/drawingml/2006/main" prst="rect">
            <a:avLst/>
          </a:prstGeom>
        </p:spPr>
      </p:pic>
      <p:sp>
        <p:nvSpPr>
          <p:cNvPr id="11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92D79349-D635-47E2-B0DA-8F837E7821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658350" y="5981700"/>
            <a:ext cx="1762125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825" b="0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rPr>
              <a:t>CONCEPT IMAGERY</a:t>
            </a:r>
          </a:p>
        </p:txBody>
      </p:sp>
    </p:spTree>
    <p:extLst>
      <p:ext uri="{BB962C8B-B14F-4D97-AF65-F5344CB8AC3E}">
        <p14:creationId xmlns:p14="http://schemas.microsoft.com/office/powerpoint/2010/main" val="1380593924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d5b3cba941542ff"/>
          <a:stretch xmlns:a="http://schemas.openxmlformats.org/drawingml/2006/main"/>
        </p:blipFill>
        <p:spPr>
          <a:xfrm xmlns:a="http://schemas.openxmlformats.org/drawingml/2006/main">
            <a:off x="610566" y="400050"/>
            <a:ext cx="1407768" cy="428364"/>
          </a:xfrm>
          <a:prstGeom xmlns:a="http://schemas.openxmlformats.org/drawingml/2006/main" prst="rect">
            <a:avLst/>
          </a:prstGeom>
        </p:spPr>
      </p:pic>
      <p:sp>
        <p:nvSpPr>
          <p:cNvPr id="2" name="Slide title">
            <a:extLst xmlns:a="http://schemas.openxmlformats.org/drawingml/2006/main">
              <a:ext uri="{FF2B5EF4-FFF2-40B4-BE49-F238E27FC236}">
                <a16:creationId xmlns:a16="http://schemas.microsoft.com/office/drawing/2014/main" id="{450513E4-5801-4849-9E26-3D6763E2DC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162050"/>
            <a:ext cx="10839450" cy="1200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3600" b="1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3600" b="1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rPr>
              <a:t>[Topic and image]</a:t>
            </a:r>
          </a:p>
        </p:txBody>
      </p:sp>
      <p:sp>
        <p:nvSpPr>
          <p:cNvPr id="3" name="Signal Orange accent">
            <a:extLst xmlns:a="http://schemas.openxmlformats.org/drawingml/2006/main">
              <a:ext uri="{FF2B5EF4-FFF2-40B4-BE49-F238E27FC236}">
                <a16:creationId xmlns:a16="http://schemas.microsoft.com/office/drawing/2014/main" id="{FE946DB5-0482-4941-A726-FC96FDAC10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000125"/>
            <a:ext cx="32385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5804"/>
          </a:solidFill>
          <a:ln xmlns:a="http://schemas.openxmlformats.org/drawingml/2006/main" w="0">
            <a:noFill/>
          </a:ln>
        </p:spPr>
      </p:sp>
      <p:sp>
        <p:nvSpPr>
          <p:cNvPr id="4" name="Brand alignment rule">
            <a:extLst xmlns:a="http://schemas.openxmlformats.org/drawingml/2006/main">
              <a:ext uri="{FF2B5EF4-FFF2-40B4-BE49-F238E27FC236}">
                <a16:creationId xmlns:a16="http://schemas.microsoft.com/office/drawing/2014/main" id="{4777128E-A102-44C7-9069-008AF96D31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381750"/>
            <a:ext cx="109728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B8CDD1"/>
            </a:solidFill>
          </a:ln>
        </p:spPr>
      </p:sp>
      <p:sp>
        <p:nvSpPr>
          <p:cNvPr id="5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591100ED-BD61-456B-96E9-07BCCB45A2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96050"/>
            <a:ext cx="33337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46616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900" b="0">
                <a:solidFill>
                  <a:srgbClr val="46616A"/>
                </a:solidFill>
                <a:latin typeface="Aktiv Grotesk Ex"/>
                <a:ea typeface="Aktiv Grotesk Ex"/>
                <a:cs typeface="Aktiv Grotesk Ex"/>
              </a:rPr>
              <a:t>GV CAPITAL</a:t>
            </a:r>
          </a:p>
        </p:txBody>
      </p:sp>
      <p:sp>
        <p:nvSpPr>
          <p:cNvPr id="6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A9797915-039D-4297-8A28-E906797A73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29950" y="6457950"/>
            <a:ext cx="5524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r">
              <a:defRPr sz="1125" b="0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1125" b="0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rPr>
              <a:t>04</a:t>
            </a: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d65bf858e9942b4"/>
          <a:srcRect xmlns:a="http://schemas.openxmlformats.org/drawingml/2006/main" l="0" t="1837" r="0" b="1837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5619750" y="2324100"/>
            <a:ext cx="5962650" cy="3829050"/>
          </a:xfrm>
          <a:prstGeom xmlns:a="http://schemas.openxmlformats.org/drawingml/2006/main" prst="parallelogram">
            <a:avLst/>
          </a:prstGeom>
        </p:spPr>
      </p:pic>
      <p:sp>
        <p:nvSpPr>
          <p:cNvPr id="8" name="Concept imagery disclosure backing">
            <a:extLst xmlns:a="http://schemas.openxmlformats.org/drawingml/2006/main">
              <a:ext uri="{FF2B5EF4-FFF2-40B4-BE49-F238E27FC236}">
                <a16:creationId xmlns:a16="http://schemas.microsoft.com/office/drawing/2014/main" id="{FC6BE1F4-F6C6-492D-A283-66942560B1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53100" y="5829300"/>
            <a:ext cx="156210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4EEF0"/>
          </a:solidFill>
          <a:ln xmlns:a="http://schemas.openxmlformats.org/drawingml/2006/main" w="0">
            <a:noFill/>
          </a:ln>
        </p:spPr>
      </p:sp>
      <p:sp>
        <p:nvSpPr>
          <p:cNvPr id="9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F10F05D7-250A-4B6F-B2EC-775B204378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876925"/>
            <a:ext cx="14287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825" b="0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rPr>
              <a:t>CONCEPT IMAGERY</a:t>
            </a:r>
          </a:p>
        </p:txBody>
      </p:sp>
      <p:sp>
        <p:nvSpPr>
          <p:cNvPr id="10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8E4842FB-FFE1-47D3-9591-CDED8A7746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600325"/>
            <a:ext cx="45434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2625" b="1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2625" b="1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rPr>
              <a:t>[One clear point</a:t>
            </a:r>
          </a:p>
          <a:p xmlns:a="http://schemas.openxmlformats.org/drawingml/2006/main">
            <a:pPr algn="l">
              <a:defRPr sz="2625" b="1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2625" b="1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rPr>
              <a:t>about the topic]</a:t>
            </a:r>
          </a:p>
        </p:txBody>
      </p:sp>
      <p:sp>
        <p:nvSpPr>
          <p:cNvPr id="11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28565114-6A09-4639-91C0-41DBFB9E77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4095750"/>
            <a:ext cx="4286250" cy="1962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1875" b="0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1875" b="0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rPr>
              <a:t>[Two short paragraphs explain the context and its significance.]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 algn="l">
              <a:defRPr sz="1875" b="0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1875" b="0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rPr>
              <a:t>[Keep one main point per paragraph.]</a:t>
            </a:r>
          </a:p>
        </p:txBody>
      </p:sp>
    </p:spTree>
    <p:extLst>
      <p:ext uri="{BB962C8B-B14F-4D97-AF65-F5344CB8AC3E}">
        <p14:creationId xmlns:p14="http://schemas.microsoft.com/office/powerpoint/2010/main" val="2093159196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3fd2fb4650745f3"/>
          <a:stretch xmlns:a="http://schemas.openxmlformats.org/drawingml/2006/main"/>
        </p:blipFill>
        <p:spPr>
          <a:xfrm xmlns:a="http://schemas.openxmlformats.org/drawingml/2006/main">
            <a:off x="610566" y="400050"/>
            <a:ext cx="1407768" cy="428364"/>
          </a:xfrm>
          <a:prstGeom xmlns:a="http://schemas.openxmlformats.org/drawingml/2006/main" prst="rect">
            <a:avLst/>
          </a:prstGeom>
        </p:spPr>
      </p:pic>
      <p:sp>
        <p:nvSpPr>
          <p:cNvPr id="2" name="Slide title">
            <a:extLst xmlns:a="http://schemas.openxmlformats.org/drawingml/2006/main">
              <a:ext uri="{FF2B5EF4-FFF2-40B4-BE49-F238E27FC236}">
                <a16:creationId xmlns:a16="http://schemas.microsoft.com/office/drawing/2014/main" id="{9771EEE0-DD0A-40D3-ACA1-4B040D59B8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162050"/>
            <a:ext cx="10839450" cy="1200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3600" b="1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3600" b="1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rPr>
              <a:t>[Two-option comparison]</a:t>
            </a:r>
          </a:p>
        </p:txBody>
      </p:sp>
      <p:sp>
        <p:nvSpPr>
          <p:cNvPr id="3" name="Signal Orange accent">
            <a:extLst xmlns:a="http://schemas.openxmlformats.org/drawingml/2006/main">
              <a:ext uri="{FF2B5EF4-FFF2-40B4-BE49-F238E27FC236}">
                <a16:creationId xmlns:a16="http://schemas.microsoft.com/office/drawing/2014/main" id="{43EF02A1-F66F-4BA5-A743-313AAC509B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000125"/>
            <a:ext cx="32385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5804"/>
          </a:solidFill>
          <a:ln xmlns:a="http://schemas.openxmlformats.org/drawingml/2006/main" w="0">
            <a:noFill/>
          </a:ln>
        </p:spPr>
      </p:sp>
      <p:sp>
        <p:nvSpPr>
          <p:cNvPr id="4" name="Brand alignment rule">
            <a:extLst xmlns:a="http://schemas.openxmlformats.org/drawingml/2006/main">
              <a:ext uri="{FF2B5EF4-FFF2-40B4-BE49-F238E27FC236}">
                <a16:creationId xmlns:a16="http://schemas.microsoft.com/office/drawing/2014/main" id="{1575A64F-1AA8-4016-A4D3-8130753348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381750"/>
            <a:ext cx="109728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B8CDD1"/>
            </a:solidFill>
          </a:ln>
        </p:spPr>
      </p:sp>
      <p:sp>
        <p:nvSpPr>
          <p:cNvPr id="5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895C0D95-2A12-4B4C-9237-12E6552F89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96050"/>
            <a:ext cx="33337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46616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900" b="0">
                <a:solidFill>
                  <a:srgbClr val="46616A"/>
                </a:solidFill>
                <a:latin typeface="Aktiv Grotesk Ex"/>
                <a:ea typeface="Aktiv Grotesk Ex"/>
                <a:cs typeface="Aktiv Grotesk Ex"/>
              </a:rPr>
              <a:t>GV CAPITAL</a:t>
            </a:r>
          </a:p>
        </p:txBody>
      </p:sp>
      <p:sp>
        <p:nvSpPr>
          <p:cNvPr id="6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5FF6EBA7-13F2-41F9-AE84-BABD679190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29950" y="6457950"/>
            <a:ext cx="5524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r">
              <a:defRPr sz="1125" b="0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1125" b="0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rPr>
              <a:t>05</a:t>
            </a:r>
          </a:p>
        </p:txBody>
      </p:sp>
      <p:graphicFrame>
        <p:nvGraphicFramePr>
          <p:cNvPr id="18" name=""/>
          <p:cNvGraphicFramePr/>
          <p:nvPr/>
        </p:nvGraphicFramePr>
        <p:xfrm>
          <a:off xmlns:a="http://schemas.openxmlformats.org/drawingml/2006/main" x="609600" y="2647950"/>
          <a:ext xmlns:a="http://schemas.openxmlformats.org/drawingml/2006/main" cx="8362950" cy="3467100"/>
        </p:xfrm>
        <a:graphic xmlns:a="http://schemas.openxmlformats.org/drawingml/2006/main">
          <a:graphicData uri="http://schemas.openxmlformats.org/drawingml/2006/table">
            <a:tbl>
              <a:tblPr firstRow="1" bandRow="0"/>
              <a:tblGrid>
                <a:gridCol w="2381250"/>
                <a:gridCol w="2990850"/>
                <a:gridCol w="2990850"/>
              </a:tblGrid>
              <a:tr h="693420">
                <a:tc>
                  <a:txBody>
                    <a:bodyPr/>
                    <a:lstStyle/>
                    <a:p>
                      <a:r>
                        <a:rPr sz="1650" b="1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CRITERION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0A667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1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[OPTION A]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0A667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1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[OPTION B]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0A6670"/>
                    </a:solidFill>
                  </a:tcPr>
                </a:tc>
              </a:tr>
              <a:tr h="693420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[Criterion 1]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[Description]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[Description]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</a:tr>
              <a:tr h="693420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[Criterion 2]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[Description]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[Description]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</a:tr>
              <a:tr h="693420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[Criterion 3]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[Description]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[Description]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</a:tr>
              <a:tr h="693420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[Criterion 4]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[Description]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[Description]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</a:tr>
            </a:tbl>
          </a:graphicData>
        </a:graphic>
      </p:graphicFrame>
      <p:pic>
        <p:nvPicPr>
          <p:cNvPr id="1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693fa2485624d31"/>
          <a:srcRect xmlns:a="http://schemas.openxmlformats.org/drawingml/2006/main" l="32222" t="0" r="32222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9258300" y="2476500"/>
            <a:ext cx="2324100" cy="3676650"/>
          </a:xfrm>
          <a:prstGeom xmlns:a="http://schemas.openxmlformats.org/drawingml/2006/main" prst="rect">
            <a:avLst/>
          </a:prstGeom>
        </p:spPr>
      </p:pic>
      <p:sp>
        <p:nvSpPr>
          <p:cNvPr id="9" name="Concept imagery disclosure backing">
            <a:extLst xmlns:a="http://schemas.openxmlformats.org/drawingml/2006/main">
              <a:ext uri="{FF2B5EF4-FFF2-40B4-BE49-F238E27FC236}">
                <a16:creationId xmlns:a16="http://schemas.microsoft.com/office/drawing/2014/main" id="{204FCCD6-0D40-4762-94B7-4823DB2FB4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91650" y="5829300"/>
            <a:ext cx="156210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4EEF0"/>
          </a:solidFill>
          <a:ln xmlns:a="http://schemas.openxmlformats.org/drawingml/2006/main" w="0">
            <a:noFill/>
          </a:ln>
        </p:spPr>
      </p:sp>
      <p:sp>
        <p:nvSpPr>
          <p:cNvPr id="10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D00A2D3A-F441-4CB8-9EE7-731B3DB0D4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467850" y="5876925"/>
            <a:ext cx="14287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825" b="0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rPr>
              <a:t>CONCEPT IMAGERY</a:t>
            </a:r>
          </a:p>
        </p:txBody>
      </p:sp>
      <p:sp>
        <p:nvSpPr>
          <p:cNvPr id="11" name="Brand colour plane">
            <a:extLst xmlns:a="http://schemas.openxmlformats.org/drawingml/2006/main">
              <a:ext uri="{FF2B5EF4-FFF2-40B4-BE49-F238E27FC236}">
                <a16:creationId xmlns:a16="http://schemas.microsoft.com/office/drawing/2014/main" id="{30546CB7-34BB-4268-96F8-A7186C6D9A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0" y="2476500"/>
            <a:ext cx="66675" cy="36766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5804"/>
          </a:solidFill>
          <a:ln xmlns:a="http://schemas.openxmlformats.org/drawingml/2006/main" w="0">
            <a:noFill/>
          </a:ln>
        </p:spPr>
      </p:sp>
    </p:spTree>
    <p:extLst>
      <p:ext uri="{BB962C8B-B14F-4D97-AF65-F5344CB8AC3E}">
        <p14:creationId xmlns:p14="http://schemas.microsoft.com/office/powerpoint/2010/main" val="1707010453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bc0de7b6cb647f3"/>
          <a:stretch xmlns:a="http://schemas.openxmlformats.org/drawingml/2006/main"/>
        </p:blipFill>
        <p:spPr>
          <a:xfrm xmlns:a="http://schemas.openxmlformats.org/drawingml/2006/main">
            <a:off x="610566" y="400050"/>
            <a:ext cx="1407768" cy="428364"/>
          </a:xfrm>
          <a:prstGeom xmlns:a="http://schemas.openxmlformats.org/drawingml/2006/main" prst="rect">
            <a:avLst/>
          </a:prstGeom>
        </p:spPr>
      </p:pic>
      <p:sp>
        <p:nvSpPr>
          <p:cNvPr id="2" name="Slide title">
            <a:extLst xmlns:a="http://schemas.openxmlformats.org/drawingml/2006/main">
              <a:ext uri="{FF2B5EF4-FFF2-40B4-BE49-F238E27FC236}">
                <a16:creationId xmlns:a16="http://schemas.microsoft.com/office/drawing/2014/main" id="{279EFB89-9E93-4CB4-9D42-059EE241E3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162050"/>
            <a:ext cx="10839450" cy="1200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3600" b="1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3600" b="1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rPr>
              <a:t>[Data and results]</a:t>
            </a:r>
          </a:p>
        </p:txBody>
      </p:sp>
      <p:sp>
        <p:nvSpPr>
          <p:cNvPr id="3" name="Signal Orange accent">
            <a:extLst xmlns:a="http://schemas.openxmlformats.org/drawingml/2006/main">
              <a:ext uri="{FF2B5EF4-FFF2-40B4-BE49-F238E27FC236}">
                <a16:creationId xmlns:a16="http://schemas.microsoft.com/office/drawing/2014/main" id="{DF87F13A-38D8-46DE-89EE-60308AFEFD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000125"/>
            <a:ext cx="32385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5804"/>
          </a:solidFill>
          <a:ln xmlns:a="http://schemas.openxmlformats.org/drawingml/2006/main" w="0">
            <a:noFill/>
          </a:ln>
        </p:spPr>
      </p:sp>
      <p:sp>
        <p:nvSpPr>
          <p:cNvPr id="4" name="Brand alignment rule">
            <a:extLst xmlns:a="http://schemas.openxmlformats.org/drawingml/2006/main">
              <a:ext uri="{FF2B5EF4-FFF2-40B4-BE49-F238E27FC236}">
                <a16:creationId xmlns:a16="http://schemas.microsoft.com/office/drawing/2014/main" id="{EC548B1F-21BC-4489-92AD-842BABC7B5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381750"/>
            <a:ext cx="109728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B8CDD1"/>
            </a:solidFill>
          </a:ln>
        </p:spPr>
      </p:sp>
      <p:sp>
        <p:nvSpPr>
          <p:cNvPr id="5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3294C28D-85E8-43AB-976E-4C0FB20BD8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96050"/>
            <a:ext cx="33337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46616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900" b="0">
                <a:solidFill>
                  <a:srgbClr val="46616A"/>
                </a:solidFill>
                <a:latin typeface="Aktiv Grotesk Ex"/>
                <a:ea typeface="Aktiv Grotesk Ex"/>
                <a:cs typeface="Aktiv Grotesk Ex"/>
              </a:rPr>
              <a:t>GV CAPITAL</a:t>
            </a:r>
          </a:p>
        </p:txBody>
      </p:sp>
      <p:sp>
        <p:nvSpPr>
          <p:cNvPr id="6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0F1381EF-0D37-4113-98A2-7ADB63112E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29950" y="6457950"/>
            <a:ext cx="5524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r">
              <a:defRPr sz="1125" b="0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1125" b="0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rPr>
              <a:t>06</a:t>
            </a:r>
          </a:p>
        </p:txBody>
      </p:sp>
      <p:graphicFrame>
        <p:nvGraphicFramePr>
          <p:cNvPr id="16" name=""/>
          <p:cNvGraphicFramePr/>
          <p:nvPr/>
        </p:nvGraphicFramePr>
        <p:xfrm>
          <a:off xmlns:a="http://schemas.openxmlformats.org/drawingml/2006/main" x="609600" y="2400300"/>
          <a:ext xmlns:a="http://schemas.openxmlformats.org/drawingml/2006/main" cx="10972800" cy="2857500"/>
        </p:xfrm>
        <a:graphic xmlns:a="http://schemas.openxmlformats.org/drawingml/2006/main">
          <a:graphicData uri="http://schemas.openxmlformats.org/drawingml/2006/table">
            <a:tbl>
              <a:tblPr firstRow="1" bandRow="0"/>
              <a:tblGrid>
                <a:gridCol w="3314700"/>
                <a:gridCol w="1905000"/>
                <a:gridCol w="2876550"/>
                <a:gridCol w="2876550"/>
              </a:tblGrid>
              <a:tr h="571500">
                <a:tc>
                  <a:txBody>
                    <a:bodyPr/>
                    <a:lstStyle/>
                    <a:p>
                      <a:r>
                        <a:rPr sz="1650" b="1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METRIC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0A667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1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UNIT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0A667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1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[PERIOD A]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0A667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1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[PERIOD B]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0A6670"/>
                    </a:solidFill>
                  </a:tcPr>
                </a:tc>
              </a:tr>
              <a:tr h="571500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[Metric 1]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[Unit]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[Value]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[Value]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</a:tr>
              <a:tr h="571500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[Metric 2]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[Unit]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[Value]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[Value]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</a:tr>
              <a:tr h="571500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[Metric 3]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[Unit]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[Value]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[Value]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</a:tr>
              <a:tr h="571500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[Metric 4]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[Unit]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[Value]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[Value]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</a:tr>
            </a:tbl>
          </a:graphicData>
        </a:graphic>
      </p:graphicFrame>
      <p:pic>
        <p:nvPicPr>
          <p:cNvPr id="1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8ab0d7be939473f"/>
          <a:srcRect xmlns:a="http://schemas.openxmlformats.org/drawingml/2006/main" l="0" t="41945" r="0" b="41945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09600" y="5476875"/>
            <a:ext cx="10972800" cy="742950"/>
          </a:xfrm>
          <a:prstGeom xmlns:a="http://schemas.openxmlformats.org/drawingml/2006/main" prst="rect">
            <a:avLst/>
          </a:prstGeom>
        </p:spPr>
      </p:pic>
      <p:sp>
        <p:nvSpPr>
          <p:cNvPr id="9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424426D8-3057-46AE-BB41-682975E5D7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15500" y="5924550"/>
            <a:ext cx="1762125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825" b="0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rPr>
              <a:t>CONCEPT IMAGERY</a:t>
            </a:r>
          </a:p>
        </p:txBody>
      </p:sp>
    </p:spTree>
    <p:extLst>
      <p:ext uri="{BB962C8B-B14F-4D97-AF65-F5344CB8AC3E}">
        <p14:creationId xmlns:p14="http://schemas.microsoft.com/office/powerpoint/2010/main" val="31145960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76be44d49094be4"/>
          <a:stretch xmlns:a="http://schemas.openxmlformats.org/drawingml/2006/main"/>
        </p:blipFill>
        <p:spPr>
          <a:xfrm xmlns:a="http://schemas.openxmlformats.org/drawingml/2006/main">
            <a:off x="610566" y="400050"/>
            <a:ext cx="1407768" cy="428364"/>
          </a:xfrm>
          <a:prstGeom xmlns:a="http://schemas.openxmlformats.org/drawingml/2006/main" prst="rect">
            <a:avLst/>
          </a:prstGeom>
        </p:spPr>
      </p:pic>
      <p:sp>
        <p:nvSpPr>
          <p:cNvPr id="2" name="Slide title">
            <a:extLst xmlns:a="http://schemas.openxmlformats.org/drawingml/2006/main">
              <a:ext uri="{FF2B5EF4-FFF2-40B4-BE49-F238E27FC236}">
                <a16:creationId xmlns:a16="http://schemas.microsoft.com/office/drawing/2014/main" id="{F005F9A5-51DD-4EC2-A25E-0AF24E8CAD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162050"/>
            <a:ext cx="10839450" cy="1200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3600" b="1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3600" b="1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rPr>
              <a:t>[Project name]</a:t>
            </a:r>
          </a:p>
        </p:txBody>
      </p:sp>
      <p:sp>
        <p:nvSpPr>
          <p:cNvPr id="3" name="Signal Orange accent">
            <a:extLst xmlns:a="http://schemas.openxmlformats.org/drawingml/2006/main">
              <a:ext uri="{FF2B5EF4-FFF2-40B4-BE49-F238E27FC236}">
                <a16:creationId xmlns:a16="http://schemas.microsoft.com/office/drawing/2014/main" id="{C1F9AF60-3787-4ADA-87D9-482084AC93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000125"/>
            <a:ext cx="32385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5804"/>
          </a:solidFill>
          <a:ln xmlns:a="http://schemas.openxmlformats.org/drawingml/2006/main" w="0">
            <a:noFill/>
          </a:ln>
        </p:spPr>
      </p:sp>
      <p:sp>
        <p:nvSpPr>
          <p:cNvPr id="4" name="Brand alignment rule">
            <a:extLst xmlns:a="http://schemas.openxmlformats.org/drawingml/2006/main">
              <a:ext uri="{FF2B5EF4-FFF2-40B4-BE49-F238E27FC236}">
                <a16:creationId xmlns:a16="http://schemas.microsoft.com/office/drawing/2014/main" id="{3B23F907-072D-4A92-AE6D-2CE0326774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381750"/>
            <a:ext cx="109728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B8CDD1"/>
            </a:solidFill>
          </a:ln>
        </p:spPr>
      </p:sp>
      <p:sp>
        <p:nvSpPr>
          <p:cNvPr id="5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D221CEE6-441E-4088-B257-0B5E98F1D4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96050"/>
            <a:ext cx="33337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46616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900" b="0">
                <a:solidFill>
                  <a:srgbClr val="46616A"/>
                </a:solidFill>
                <a:latin typeface="Aktiv Grotesk Ex"/>
                <a:ea typeface="Aktiv Grotesk Ex"/>
                <a:cs typeface="Aktiv Grotesk Ex"/>
              </a:rPr>
              <a:t>GV CAPITAL</a:t>
            </a:r>
          </a:p>
        </p:txBody>
      </p:sp>
      <p:sp>
        <p:nvSpPr>
          <p:cNvPr id="6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3EAEB4EF-AEF3-4C66-81A5-BE6CB783FC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29950" y="6457950"/>
            <a:ext cx="5524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r">
              <a:defRPr sz="1125" b="0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1125" b="0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rPr>
              <a:t>07</a:t>
            </a:r>
          </a:p>
        </p:txBody>
      </p:sp>
      <p:pic>
        <p:nvPicPr>
          <p:cNvPr id="1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c29ac2eecd04d24"/>
          <a:srcRect xmlns:a="http://schemas.openxmlformats.org/drawingml/2006/main" l="344" t="0" r="344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09600" y="2419350"/>
            <a:ext cx="5505450" cy="3695700"/>
          </a:xfrm>
          <a:prstGeom xmlns:a="http://schemas.openxmlformats.org/drawingml/2006/main" prst="parallelogram">
            <a:avLst/>
          </a:prstGeom>
        </p:spPr>
      </p:pic>
      <p:sp>
        <p:nvSpPr>
          <p:cNvPr id="8" name="Concept imagery disclosure backing">
            <a:extLst xmlns:a="http://schemas.openxmlformats.org/drawingml/2006/main">
              <a:ext uri="{FF2B5EF4-FFF2-40B4-BE49-F238E27FC236}">
                <a16:creationId xmlns:a16="http://schemas.microsoft.com/office/drawing/2014/main" id="{CF9E3484-3EE2-4232-AF13-868A3EE929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5791200"/>
            <a:ext cx="156210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4EEF0"/>
          </a:solidFill>
          <a:ln xmlns:a="http://schemas.openxmlformats.org/drawingml/2006/main" w="0">
            <a:noFill/>
          </a:ln>
        </p:spPr>
      </p:sp>
      <p:sp>
        <p:nvSpPr>
          <p:cNvPr id="9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25FD7F7A-710F-40CA-A292-27CF3BB9E6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5838825"/>
            <a:ext cx="14287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825" b="0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rPr>
              <a:t>CONCEPT IMAGERY</a:t>
            </a:r>
          </a:p>
        </p:txBody>
      </p:sp>
      <p:graphicFrame>
        <p:nvGraphicFramePr>
          <p:cNvPr id="20" name=""/>
          <p:cNvGraphicFramePr/>
          <p:nvPr/>
        </p:nvGraphicFramePr>
        <p:xfrm>
          <a:off xmlns:a="http://schemas.openxmlformats.org/drawingml/2006/main" x="6534150" y="2419350"/>
          <a:ext xmlns:a="http://schemas.openxmlformats.org/drawingml/2006/main" cx="5048250" cy="3695700"/>
        </p:xfrm>
        <a:graphic xmlns:a="http://schemas.openxmlformats.org/drawingml/2006/main">
          <a:graphicData uri="http://schemas.openxmlformats.org/drawingml/2006/table">
            <a:tbl>
              <a:tblPr firstRow="1" bandRow="0"/>
              <a:tblGrid>
                <a:gridCol w="2076450"/>
                <a:gridCol w="2971800"/>
              </a:tblGrid>
              <a:tr h="615950">
                <a:tc>
                  <a:txBody>
                    <a:bodyPr/>
                    <a:lstStyle/>
                    <a:p>
                      <a:r>
                        <a:rPr sz="1575" b="1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PARAMETER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0A667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1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VALUE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0A6670"/>
                    </a:solidFill>
                  </a:tcPr>
                </a:tc>
              </a:tr>
              <a:tr h="615950"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Location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[Location]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</a:tr>
              <a:tr h="615950"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Use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[Intended use]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</a:tr>
              <a:tr h="615950"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Area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[Area / m²]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</a:tr>
              <a:tr h="615950"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Status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[Current stage]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</a:tr>
              <a:tr h="615950"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Offer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[Format / terms]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21793679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16232A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40483159a494927"/>
          <a:stretch xmlns:a="http://schemas.openxmlformats.org/drawingml/2006/main"/>
        </p:blipFill>
        <p:spPr>
          <a:xfrm xmlns:a="http://schemas.openxmlformats.org/drawingml/2006/main">
            <a:off x="610566" y="400050"/>
            <a:ext cx="1407768" cy="428364"/>
          </a:xfrm>
          <a:prstGeom xmlns:a="http://schemas.openxmlformats.org/drawingml/2006/main" prst="rect">
            <a:avLst/>
          </a:prstGeom>
        </p:spPr>
      </p:pic>
      <p:sp>
        <p:nvSpPr>
          <p:cNvPr id="2" name="Slide title">
            <a:extLst xmlns:a="http://schemas.openxmlformats.org/drawingml/2006/main">
              <a:ext uri="{FF2B5EF4-FFF2-40B4-BE49-F238E27FC236}">
                <a16:creationId xmlns:a16="http://schemas.microsoft.com/office/drawing/2014/main" id="{45951F8E-CE77-472F-8AF0-47B6498458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162050"/>
            <a:ext cx="10839450" cy="1200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3600" b="1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3600" b="1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rPr>
              <a:t>[Milestones and timing]</a:t>
            </a:r>
          </a:p>
        </p:txBody>
      </p:sp>
      <p:sp>
        <p:nvSpPr>
          <p:cNvPr id="3" name="Signal Orange accent">
            <a:extLst xmlns:a="http://schemas.openxmlformats.org/drawingml/2006/main">
              <a:ext uri="{FF2B5EF4-FFF2-40B4-BE49-F238E27FC236}">
                <a16:creationId xmlns:a16="http://schemas.microsoft.com/office/drawing/2014/main" id="{4F7344B7-2F1B-45BA-833E-5D4071AB02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000125"/>
            <a:ext cx="32385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5804"/>
          </a:solidFill>
          <a:ln xmlns:a="http://schemas.openxmlformats.org/drawingml/2006/main" w="0">
            <a:noFill/>
          </a:ln>
        </p:spPr>
      </p:sp>
      <p:sp>
        <p:nvSpPr>
          <p:cNvPr id="4" name="Brand alignment rule">
            <a:extLst xmlns:a="http://schemas.openxmlformats.org/drawingml/2006/main">
              <a:ext uri="{FF2B5EF4-FFF2-40B4-BE49-F238E27FC236}">
                <a16:creationId xmlns:a16="http://schemas.microsoft.com/office/drawing/2014/main" id="{8C6D09E1-259F-447F-BD4E-1C4A5E1D21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381750"/>
            <a:ext cx="109728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3C5057"/>
            </a:solidFill>
          </a:ln>
        </p:spPr>
      </p:sp>
      <p:sp>
        <p:nvSpPr>
          <p:cNvPr id="5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A3086806-2BC3-4A32-9890-6FA0A04B87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96050"/>
            <a:ext cx="33337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900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rPr>
              <a:t>GV CAPITAL</a:t>
            </a:r>
          </a:p>
        </p:txBody>
      </p:sp>
      <p:sp>
        <p:nvSpPr>
          <p:cNvPr id="6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24245DAA-E57D-41AF-94E9-6064C27273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29950" y="6457950"/>
            <a:ext cx="5524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r">
              <a:defRPr sz="1125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1125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rPr>
              <a:t>08</a:t>
            </a:r>
          </a:p>
        </p:txBody>
      </p:sp>
      <p:pic>
        <p:nvPicPr>
          <p:cNvPr id="15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fe362ef084243ef"/>
          <a:stretch xmlns:a="http://schemas.openxmlformats.org/drawingml/2006/main"/>
        </p:blipFill>
        <p:spPr>
          <a:xfrm xmlns:a="http://schemas.openxmlformats.org/drawingml/2006/main">
            <a:off x="8498375" y="304800"/>
            <a:ext cx="3024800" cy="920403"/>
          </a:xfrm>
          <a:prstGeom xmlns:a="http://schemas.openxmlformats.org/drawingml/2006/main" prst="rect">
            <a:avLst/>
          </a:prstGeom>
        </p:spPr>
      </p:pic>
      <p:graphicFrame>
        <p:nvGraphicFramePr>
          <p:cNvPr id="16" name=""/>
          <p:cNvGraphicFramePr/>
          <p:nvPr/>
        </p:nvGraphicFramePr>
        <p:xfrm>
          <a:off xmlns:a="http://schemas.openxmlformats.org/drawingml/2006/main" x="609600" y="2543175"/>
          <a:ext xmlns:a="http://schemas.openxmlformats.org/drawingml/2006/main" cx="10972800" cy="3467100"/>
        </p:xfrm>
        <a:graphic xmlns:a="http://schemas.openxmlformats.org/drawingml/2006/main">
          <a:graphicData uri="http://schemas.openxmlformats.org/drawingml/2006/table">
            <a:tbl>
              <a:tblPr firstRow="1" bandRow="0"/>
              <a:tblGrid>
                <a:gridCol w="2857500"/>
                <a:gridCol w="2095500"/>
                <a:gridCol w="3143250"/>
                <a:gridCol w="2876550"/>
              </a:tblGrid>
              <a:tr h="693420">
                <a:tc>
                  <a:txBody>
                    <a:bodyPr/>
                    <a:lstStyle/>
                    <a:p>
                      <a:r>
                        <a:rPr sz="1650" b="1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STAGE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0A667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1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TIMING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0A667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1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OWNER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0A667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1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OUTPUT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0A6670"/>
                    </a:solidFill>
                  </a:tcPr>
                </a:tc>
              </a:tr>
              <a:tr h="693420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[Stage 1]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223D4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[Period]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223D4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[Person / team]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223D4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[Output]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223D46"/>
                    </a:solidFill>
                  </a:tcPr>
                </a:tc>
              </a:tr>
              <a:tr h="693420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[Stage 2]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223D4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[Period]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223D4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[Person / team]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223D4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[Output]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223D46"/>
                    </a:solidFill>
                  </a:tcPr>
                </a:tc>
              </a:tr>
              <a:tr h="693420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[Stage 3]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223D4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[Period]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223D4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[Person / team]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223D4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[Output]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223D46"/>
                    </a:solidFill>
                  </a:tcPr>
                </a:tc>
              </a:tr>
              <a:tr h="693420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[Stage 4]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223D4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[Period]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223D4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[Person / team]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223D4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[Output]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223D46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95979801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E4EEF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b060a57f3654cbe"/>
          <a:stretch xmlns:a="http://schemas.openxmlformats.org/drawingml/2006/main"/>
        </p:blipFill>
        <p:spPr>
          <a:xfrm xmlns:a="http://schemas.openxmlformats.org/drawingml/2006/main">
            <a:off x="610566" y="400050"/>
            <a:ext cx="1407768" cy="428364"/>
          </a:xfrm>
          <a:prstGeom xmlns:a="http://schemas.openxmlformats.org/drawingml/2006/main" prst="rect">
            <a:avLst/>
          </a:prstGeom>
        </p:spPr>
      </p:pic>
      <p:sp>
        <p:nvSpPr>
          <p:cNvPr id="2" name="Slide title">
            <a:extLst xmlns:a="http://schemas.openxmlformats.org/drawingml/2006/main">
              <a:ext uri="{FF2B5EF4-FFF2-40B4-BE49-F238E27FC236}">
                <a16:creationId xmlns:a16="http://schemas.microsoft.com/office/drawing/2014/main" id="{1EB6B521-48DB-41D9-96B2-8512C7E0BD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162050"/>
            <a:ext cx="10839450" cy="1200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3600" b="1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3600" b="1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rPr>
              <a:t>[Key message]</a:t>
            </a:r>
          </a:p>
        </p:txBody>
      </p:sp>
      <p:sp>
        <p:nvSpPr>
          <p:cNvPr id="3" name="Signal Orange accent">
            <a:extLst xmlns:a="http://schemas.openxmlformats.org/drawingml/2006/main">
              <a:ext uri="{FF2B5EF4-FFF2-40B4-BE49-F238E27FC236}">
                <a16:creationId xmlns:a16="http://schemas.microsoft.com/office/drawing/2014/main" id="{A10D2109-B02D-4D5E-9BEB-10DDAC5FEC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000125"/>
            <a:ext cx="32385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5804"/>
          </a:solidFill>
          <a:ln xmlns:a="http://schemas.openxmlformats.org/drawingml/2006/main" w="0">
            <a:noFill/>
          </a:ln>
        </p:spPr>
      </p:sp>
      <p:sp>
        <p:nvSpPr>
          <p:cNvPr id="4" name="Brand alignment rule">
            <a:extLst xmlns:a="http://schemas.openxmlformats.org/drawingml/2006/main">
              <a:ext uri="{FF2B5EF4-FFF2-40B4-BE49-F238E27FC236}">
                <a16:creationId xmlns:a16="http://schemas.microsoft.com/office/drawing/2014/main" id="{6C2CD2A9-F80B-4C69-A5CF-CFCA87D8F7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381750"/>
            <a:ext cx="109728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B8CDD1"/>
            </a:solidFill>
          </a:ln>
        </p:spPr>
      </p:sp>
      <p:sp>
        <p:nvSpPr>
          <p:cNvPr id="5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99001D97-2D81-4EF2-941C-B3291C0C5F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96050"/>
            <a:ext cx="33337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46616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900" b="0">
                <a:solidFill>
                  <a:srgbClr val="46616A"/>
                </a:solidFill>
                <a:latin typeface="Aktiv Grotesk Ex"/>
                <a:ea typeface="Aktiv Grotesk Ex"/>
                <a:cs typeface="Aktiv Grotesk Ex"/>
              </a:rPr>
              <a:t>GV CAPITAL</a:t>
            </a:r>
          </a:p>
        </p:txBody>
      </p:sp>
      <p:sp>
        <p:nvSpPr>
          <p:cNvPr id="6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72F52287-3CDA-4B98-8AAA-7949AFBB24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29950" y="6457950"/>
            <a:ext cx="5524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r">
              <a:defRPr sz="1125" b="0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1125" b="0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rPr>
              <a:t>09</a:t>
            </a: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fc967b7e74c4a41"/>
          <a:stretch xmlns:a="http://schemas.openxmlformats.org/drawingml/2006/main"/>
        </p:blipFill>
        <p:spPr>
          <a:xfrm xmlns:a="http://schemas.openxmlformats.org/drawingml/2006/main">
            <a:off x="6328124" y="2457450"/>
            <a:ext cx="5136452" cy="1562949"/>
          </a:xfrm>
          <a:prstGeom xmlns:a="http://schemas.openxmlformats.org/drawingml/2006/main" prst="rect">
            <a:avLst/>
          </a:prstGeom>
        </p:spPr>
      </p:pic>
      <p:sp>
        <p:nvSpPr>
          <p:cNvPr id="8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9F1C91CD-735F-436B-9511-4A7067539F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438400"/>
            <a:ext cx="10096500" cy="2238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3900" b="1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3900" b="1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rPr>
              <a:t>[A concise message</a:t>
            </a:r>
          </a:p>
          <a:p xmlns:a="http://schemas.openxmlformats.org/drawingml/2006/main">
            <a:pPr algn="l">
              <a:defRPr sz="3900" b="1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3900" b="1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rPr>
              <a:t>that captures the</a:t>
            </a:r>
          </a:p>
          <a:p xmlns:a="http://schemas.openxmlformats.org/drawingml/2006/main">
            <a:pPr algn="l">
              <a:defRPr sz="3900" b="1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3900" b="1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rPr>
              <a:t>main idea]</a:t>
            </a:r>
          </a:p>
        </p:txBody>
      </p:sp>
      <p:sp>
        <p:nvSpPr>
          <p:cNvPr id="9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D3397130-28F1-4FD9-A3C5-D6480E828E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5295900"/>
            <a:ext cx="685800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1800" b="0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1800" b="0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rPr>
              <a:t>[Explanation / author, if relevant]</a:t>
            </a:r>
          </a:p>
        </p:txBody>
      </p:sp>
      <p:sp>
        <p:nvSpPr>
          <p:cNvPr id="10" name="Brand architectural cut">
            <a:extLst xmlns:a="http://schemas.openxmlformats.org/drawingml/2006/main">
              <a:ext uri="{FF2B5EF4-FFF2-40B4-BE49-F238E27FC236}">
                <a16:creationId xmlns:a16="http://schemas.microsoft.com/office/drawing/2014/main" id="{BBBE654B-D317-42E3-91BD-7B1ED6DF2A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429750" y="4133850"/>
            <a:ext cx="2762250" cy="2076450"/>
          </a:xfrm>
          <a:custGeom xmlns:a="http://schemas.openxmlformats.org/drawingml/2006/main">
            <a:pathLst>
              <a:path w="2762250" h="2076450">
                <a:moveTo>
                  <a:pt x="571500" y="723900"/>
                </a:moveTo>
                <a:lnTo>
                  <a:pt x="2762250" y="0"/>
                </a:lnTo>
                <a:lnTo>
                  <a:pt x="2762250" y="2076450"/>
                </a:lnTo>
                <a:lnTo>
                  <a:pt x="0" y="2076450"/>
                </a:lnTo>
                <a:close/>
              </a:path>
            </a:pathLst>
          </a:custGeom>
          <a:solidFill xmlns:a="http://schemas.openxmlformats.org/drawingml/2006/main">
            <a:srgbClr val="0A6670"/>
          </a:solidFill>
          <a:ln xmlns:a="http://schemas.openxmlformats.org/drawingml/2006/main" w="0">
            <a:noFill/>
          </a:ln>
        </p:spPr>
      </p:sp>
      <p:sp>
        <p:nvSpPr>
          <p:cNvPr id="11" name="Brand colour plane">
            <a:extLst xmlns:a="http://schemas.openxmlformats.org/drawingml/2006/main">
              <a:ext uri="{FF2B5EF4-FFF2-40B4-BE49-F238E27FC236}">
                <a16:creationId xmlns:a16="http://schemas.microsoft.com/office/drawing/2014/main" id="{4EFBBDE8-8F9E-4FF2-93B7-778969CEE5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525250" y="4133850"/>
            <a:ext cx="190500" cy="190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5804"/>
          </a:solidFill>
          <a:ln xmlns:a="http://schemas.openxmlformats.org/drawingml/2006/main" w="0">
            <a:noFill/>
          </a:ln>
        </p:spPr>
      </p:sp>
    </p:spTree>
    <p:extLst>
      <p:ext uri="{BB962C8B-B14F-4D97-AF65-F5344CB8AC3E}">
        <p14:creationId xmlns:p14="http://schemas.microsoft.com/office/powerpoint/2010/main" val="1243815850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16232A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c50fffe33c34965"/>
          <a:stretch xmlns:a="http://schemas.openxmlformats.org/drawingml/2006/main"/>
        </p:blipFill>
        <p:spPr>
          <a:xfrm xmlns:a="http://schemas.openxmlformats.org/drawingml/2006/main">
            <a:off x="610566" y="400050"/>
            <a:ext cx="1407768" cy="428364"/>
          </a:xfrm>
          <a:prstGeom xmlns:a="http://schemas.openxmlformats.org/drawingml/2006/main" prst="rect">
            <a:avLst/>
          </a:prstGeom>
        </p:spPr>
      </p:pic>
      <p:sp>
        <p:nvSpPr>
          <p:cNvPr id="2" name="Slide title">
            <a:extLst xmlns:a="http://schemas.openxmlformats.org/drawingml/2006/main">
              <a:ext uri="{FF2B5EF4-FFF2-40B4-BE49-F238E27FC236}">
                <a16:creationId xmlns:a16="http://schemas.microsoft.com/office/drawing/2014/main" id="{8A57BCEF-4F81-4C04-8335-FB70A6B616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162050"/>
            <a:ext cx="10839450" cy="1200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3600" b="1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3600" b="1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rPr>
              <a:t>[Next step]</a:t>
            </a:r>
          </a:p>
        </p:txBody>
      </p:sp>
      <p:sp>
        <p:nvSpPr>
          <p:cNvPr id="3" name="Signal Orange accent">
            <a:extLst xmlns:a="http://schemas.openxmlformats.org/drawingml/2006/main">
              <a:ext uri="{FF2B5EF4-FFF2-40B4-BE49-F238E27FC236}">
                <a16:creationId xmlns:a16="http://schemas.microsoft.com/office/drawing/2014/main" id="{33AC04B0-7F8A-4A1D-AAE4-9B7789E1E2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000125"/>
            <a:ext cx="32385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5804"/>
          </a:solidFill>
          <a:ln xmlns:a="http://schemas.openxmlformats.org/drawingml/2006/main" w="0">
            <a:noFill/>
          </a:ln>
        </p:spPr>
      </p:sp>
      <p:sp>
        <p:nvSpPr>
          <p:cNvPr id="4" name="Brand alignment rule">
            <a:extLst xmlns:a="http://schemas.openxmlformats.org/drawingml/2006/main">
              <a:ext uri="{FF2B5EF4-FFF2-40B4-BE49-F238E27FC236}">
                <a16:creationId xmlns:a16="http://schemas.microsoft.com/office/drawing/2014/main" id="{EA6D8688-161E-46AD-943E-2BEAE9FD3D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381750"/>
            <a:ext cx="109728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3C5057"/>
            </a:solidFill>
          </a:ln>
        </p:spPr>
      </p:sp>
      <p:sp>
        <p:nvSpPr>
          <p:cNvPr id="5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FB309568-6C77-4ED5-BBF1-CE38F80635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96050"/>
            <a:ext cx="33337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900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rPr>
              <a:t>GV CAPITAL</a:t>
            </a:r>
          </a:p>
        </p:txBody>
      </p:sp>
      <p:sp>
        <p:nvSpPr>
          <p:cNvPr id="6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1F1D5CE8-B3D3-4FA1-8807-C81A305160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29950" y="6457950"/>
            <a:ext cx="5524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r">
              <a:defRPr sz="1125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1125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rPr>
              <a:t>10</a:t>
            </a: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b8b1fe859624eec"/>
          <a:srcRect xmlns:a="http://schemas.openxmlformats.org/drawingml/2006/main" l="0" t="6889" r="0" b="6889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362700" y="2095500"/>
            <a:ext cx="5219700" cy="4000500"/>
          </a:xfrm>
          <a:prstGeom xmlns:a="http://schemas.openxmlformats.org/drawingml/2006/main" prst="parallelogram">
            <a:avLst/>
          </a:prstGeom>
        </p:spPr>
      </p:pic>
      <p:sp>
        <p:nvSpPr>
          <p:cNvPr id="8" name="Concept imagery disclosure backing">
            <a:extLst xmlns:a="http://schemas.openxmlformats.org/drawingml/2006/main">
              <a:ext uri="{FF2B5EF4-FFF2-40B4-BE49-F238E27FC236}">
                <a16:creationId xmlns:a16="http://schemas.microsoft.com/office/drawing/2014/main" id="{D766F2F5-3747-49FC-8859-015D787B07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5772150"/>
            <a:ext cx="156210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4EEF0"/>
          </a:solidFill>
          <a:ln xmlns:a="http://schemas.openxmlformats.org/drawingml/2006/main" w="0">
            <a:noFill/>
          </a:ln>
        </p:spPr>
      </p:sp>
      <p:sp>
        <p:nvSpPr>
          <p:cNvPr id="9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F81A4E6E-983A-4B0F-89B6-7DDB79BE31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72250" y="5819775"/>
            <a:ext cx="14287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825" b="0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rPr>
              <a:t>CONCEPT IMAGERY</a:t>
            </a:r>
          </a:p>
        </p:txBody>
      </p:sp>
      <p:sp>
        <p:nvSpPr>
          <p:cNvPr id="10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E251A208-0B87-467A-A983-43E1F310BA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2609850"/>
            <a:ext cx="5572125" cy="1390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2775" b="1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2775" b="1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rPr>
              <a:t>[A clear action or</a:t>
            </a:r>
          </a:p>
          <a:p xmlns:a="http://schemas.openxmlformats.org/drawingml/2006/main">
            <a:pPr algn="l">
              <a:defRPr sz="2775" b="1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2775" b="1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rPr>
              <a:t>agreement topic]</a:t>
            </a:r>
          </a:p>
        </p:txBody>
      </p:sp>
      <p:sp>
        <p:nvSpPr>
          <p:cNvPr id="11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42AC0947-472A-4D8B-9E08-BBCEBCAADC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4610100"/>
            <a:ext cx="5238750" cy="1333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2025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2025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rPr>
              <a:t>[Name and role]</a:t>
            </a:r>
          </a:p>
          <a:p xmlns:a="http://schemas.openxmlformats.org/drawingml/2006/main">
            <a:pPr algn="l">
              <a:defRPr sz="2025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2025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rPr>
              <a:t>[Email address]</a:t>
            </a:r>
          </a:p>
          <a:p xmlns:a="http://schemas.openxmlformats.org/drawingml/2006/main">
            <a:pPr algn="l">
              <a:defRPr sz="2025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2025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rPr>
              <a:t>[Phone number]</a:t>
            </a:r>
          </a:p>
        </p:txBody>
      </p:sp>
    </p:spTree>
    <p:extLst>
      <p:ext uri="{BB962C8B-B14F-4D97-AF65-F5344CB8AC3E}">
        <p14:creationId xmlns:p14="http://schemas.microsoft.com/office/powerpoint/2010/main" val="1801560603"/>
      </p:ext>
    </p:extLst>
  </p:cSld>
</p:sld>
</file>

<file path=ppt/theme/theme1.xml><?xml version="1.0" encoding="utf-8"?>
<a:theme xmlns:a="http://schemas.openxmlformats.org/drawingml/2006/main" name="ChatGPT">
  <a:themeElements>
    <a:clrScheme name="GV Capital">
      <a:dk1>
        <a:srgbClr val="16232A"/>
      </a:dk1>
      <a:lt1>
        <a:srgbClr val="FFFFFF"/>
      </a:lt1>
      <a:dk2>
        <a:srgbClr val="0A6670"/>
      </a:dk2>
      <a:lt2>
        <a:srgbClr val="E4EEF0"/>
      </a:lt2>
      <a:accent1>
        <a:srgbClr val="0A6670"/>
      </a:accent1>
      <a:accent2>
        <a:srgbClr val="16232A"/>
      </a:accent2>
      <a:accent3>
        <a:srgbClr val="FF5804"/>
      </a:accent3>
      <a:accent4>
        <a:srgbClr val="E4EEF0"/>
      </a:accent4>
      <a:accent5>
        <a:srgbClr val="0A6670"/>
      </a:accent5>
      <a:accent6>
        <a:srgbClr val="16232A"/>
      </a:accent6>
      <a:hlink>
        <a:srgbClr val="0A6670"/>
      </a:hlink>
      <a:folHlink>
        <a:srgbClr val="16232A"/>
      </a:folHlink>
    </a:clrScheme>
    <a:fontScheme name="Office">
      <a:majorFont>
        <a:latin typeface="Aktiv Grotesk Ex"/>
        <a:ea typeface="Aktiv Grotesk Ex"/>
        <a:cs typeface="Aktiv Grotesk Ex"/>
      </a:majorFont>
      <a:minorFont>
        <a:latin typeface="Aktiv Grotesk Ex"/>
        <a:ea typeface="Aktiv Grotesk Ex"/>
        <a:cs typeface="Aktiv Grotesk Ex"/>
      </a:minorFont>
    </a:fontScheme>
    <a:fmtScheme name="GV Capital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2026-09-16T11:36:32.5920000Z</dcterms:created>
  <dcterms:modified xsi:type="dcterms:W3CDTF">2026-09-16T11:36:32.5920000Z</dcterms:modified>
</coreProperties>
</file>